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7" r:id="rId3"/>
    <p:sldId id="315" r:id="rId4"/>
    <p:sldId id="316" r:id="rId5"/>
    <p:sldId id="317" r:id="rId6"/>
    <p:sldId id="314" r:id="rId7"/>
    <p:sldId id="318" r:id="rId8"/>
    <p:sldId id="319" r:id="rId9"/>
    <p:sldId id="264"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99"/>
    <a:srgbClr val="FFFFFF"/>
    <a:srgbClr val="E696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22" autoAdjust="0"/>
    <p:restoredTop sz="94660"/>
  </p:normalViewPr>
  <p:slideViewPr>
    <p:cSldViewPr snapToGrid="0">
      <p:cViewPr varScale="1">
        <p:scale>
          <a:sx n="83" d="100"/>
          <a:sy n="83" d="100"/>
        </p:scale>
        <p:origin x="57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68F5A8-3EA6-469A-970F-DDF571087E72}" type="datetimeFigureOut">
              <a:rPr lang="zh-CN" altLang="en-US" smtClean="0"/>
              <a:t>2023/4/14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D19A29-B560-41E3-A68D-56C34AFD82BF}" type="slidenum">
              <a:rPr lang="zh-CN" altLang="en-US" smtClean="0"/>
              <a:t>‹#›</a:t>
            </a:fld>
            <a:endParaRPr lang="zh-CN" altLang="en-US"/>
          </a:p>
        </p:txBody>
      </p:sp>
    </p:spTree>
    <p:extLst>
      <p:ext uri="{BB962C8B-B14F-4D97-AF65-F5344CB8AC3E}">
        <p14:creationId xmlns:p14="http://schemas.microsoft.com/office/powerpoint/2010/main" val="2834481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FEC2EF-8618-48A4-83AD-07D0BC72933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219FFFE-B110-4E9B-8260-3CB7FA2DAD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7EB4A9EC-B8CD-443B-9CFF-8824D2C2285C}"/>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5" name="页脚占位符 4">
            <a:extLst>
              <a:ext uri="{FF2B5EF4-FFF2-40B4-BE49-F238E27FC236}">
                <a16:creationId xmlns:a16="http://schemas.microsoft.com/office/drawing/2014/main" id="{9FDF557D-E7EB-4162-AA16-E55C73B65B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D5AFB04-2DB7-4239-B3D1-F3416CFDAF4C}"/>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171389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7CB4AD-07B6-4E2B-8382-52689A54B2F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D3198D5-26B8-4214-A536-E2D7F5802AB5}"/>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7B581B7-F533-4560-83C3-DEFB4C641EFA}"/>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5" name="页脚占位符 4">
            <a:extLst>
              <a:ext uri="{FF2B5EF4-FFF2-40B4-BE49-F238E27FC236}">
                <a16:creationId xmlns:a16="http://schemas.microsoft.com/office/drawing/2014/main" id="{E10DB2D4-4CC6-4ED2-B47D-487B9CE387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6C5D891-4877-4254-BB52-D4E83061FB0B}"/>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1759621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1024340-22AE-4E4D-B553-B90A0DCBB29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617BC20-2CD6-4BF5-B67A-EB53EBA7511C}"/>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358081B-02C9-4465-A7C8-0A1C167A9AE4}"/>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5" name="页脚占位符 4">
            <a:extLst>
              <a:ext uri="{FF2B5EF4-FFF2-40B4-BE49-F238E27FC236}">
                <a16:creationId xmlns:a16="http://schemas.microsoft.com/office/drawing/2014/main" id="{F9675A1D-FBCC-40CA-A2BC-AB7121EE1F3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4EC1E8F-E20D-4E48-BA34-4267BF010735}"/>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347844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6F7AA2-BD69-486A-9F7F-20DFCC38C2B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B56933C-9733-4348-A1ED-8D551026BFE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205C009-6A26-4F62-A1FB-6A5C5C475BED}"/>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5" name="页脚占位符 4">
            <a:extLst>
              <a:ext uri="{FF2B5EF4-FFF2-40B4-BE49-F238E27FC236}">
                <a16:creationId xmlns:a16="http://schemas.microsoft.com/office/drawing/2014/main" id="{91CDF743-A6EE-443A-BE52-AC95458C288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109B471-2221-480A-AA25-5ED78B1BCBB0}"/>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918856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ED0427-54F7-4664-BBBA-30429934391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E191338-AAE2-44E8-BA33-7A5FBB510D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FEA3F70-D5FA-47FD-8F3E-A051EAFC9EC4}"/>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5" name="页脚占位符 4">
            <a:extLst>
              <a:ext uri="{FF2B5EF4-FFF2-40B4-BE49-F238E27FC236}">
                <a16:creationId xmlns:a16="http://schemas.microsoft.com/office/drawing/2014/main" id="{68D99179-A1EF-4016-B342-E75606B9A17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E26E140-784C-429B-8AEB-30E1C6EA57C2}"/>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589336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BE677F-CFDC-4DB2-910A-6B0DE2BFA19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0177787-2D9E-4B75-9C12-2F3E582CBE9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B619BEA-99DD-47A1-9784-832405F0B53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FCF9B706-3958-49D9-9D4C-369723803D08}"/>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6" name="页脚占位符 5">
            <a:extLst>
              <a:ext uri="{FF2B5EF4-FFF2-40B4-BE49-F238E27FC236}">
                <a16:creationId xmlns:a16="http://schemas.microsoft.com/office/drawing/2014/main" id="{1B9D8AAE-E723-4F70-B041-1D7F2072857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F68011B-3E81-41D2-BDE6-325D24619321}"/>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3067066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F610CA-F084-4494-A8B7-529A325F924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F00F6E2-7419-4762-869B-DDD2AF897F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3A2A299-6F36-422A-BE66-77311721BB35}"/>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D311713B-7190-431A-BEDF-127AA36082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86C4E015-53F4-4B6C-8069-A740218A2C0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D41CD8F-46D9-43CE-8E27-464A4B8DDF72}"/>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8" name="页脚占位符 7">
            <a:extLst>
              <a:ext uri="{FF2B5EF4-FFF2-40B4-BE49-F238E27FC236}">
                <a16:creationId xmlns:a16="http://schemas.microsoft.com/office/drawing/2014/main" id="{269CD1FA-EC0C-4A3B-ACC5-5C02B12B5B7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EFFBE0A-9075-4C0B-A182-B2AB9E9E449D}"/>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732589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F6A543-A2A8-49FA-94BE-818F9B5BAEA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1C74D57-2BCF-429A-8E23-F43BD115863E}"/>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4" name="页脚占位符 3">
            <a:extLst>
              <a:ext uri="{FF2B5EF4-FFF2-40B4-BE49-F238E27FC236}">
                <a16:creationId xmlns:a16="http://schemas.microsoft.com/office/drawing/2014/main" id="{79A0AA01-AE65-422E-935B-4B09AE2CAF2D}"/>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8602CC2-0E2F-4BF1-8C5C-22DD00FE565C}"/>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28479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A579316-C4B7-4886-81D6-CDB140BDD8F4}"/>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3" name="页脚占位符 2">
            <a:extLst>
              <a:ext uri="{FF2B5EF4-FFF2-40B4-BE49-F238E27FC236}">
                <a16:creationId xmlns:a16="http://schemas.microsoft.com/office/drawing/2014/main" id="{4FD9E33D-D5BF-4499-8636-07B2E6E6472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0158519-2445-465F-9F91-8EC63EE1F78D}"/>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335019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7FE81C-2185-4397-B304-B9F5D25BA59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793E0CA-F418-4FAF-A0D4-967E4647B5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7F7CD0A-62A4-472A-9CED-8137599158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B5A5D44-E455-47D0-B561-0036A95C862E}"/>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6" name="页脚占位符 5">
            <a:extLst>
              <a:ext uri="{FF2B5EF4-FFF2-40B4-BE49-F238E27FC236}">
                <a16:creationId xmlns:a16="http://schemas.microsoft.com/office/drawing/2014/main" id="{920464E3-085B-4B74-B86B-16C40A60BBC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FAF5C96-86BB-48BC-86CA-5D316FDDE997}"/>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13439508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86FE26-B9A5-44E2-8CC5-32EA1EE41C8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C92D4CA-1AAB-4312-96B8-CC2852A16E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1BEFEA9F-8DF2-4258-A532-73CFA4E37B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C050DEF-3766-4343-9E6A-DB7EF2F094A4}"/>
              </a:ext>
            </a:extLst>
          </p:cNvPr>
          <p:cNvSpPr>
            <a:spLocks noGrp="1"/>
          </p:cNvSpPr>
          <p:nvPr>
            <p:ph type="dt" sz="half" idx="10"/>
          </p:nvPr>
        </p:nvSpPr>
        <p:spPr/>
        <p:txBody>
          <a:bodyPr/>
          <a:lstStyle/>
          <a:p>
            <a:fld id="{0D283876-A659-4E3B-AC87-5695D049826F}" type="datetimeFigureOut">
              <a:rPr lang="zh-CN" altLang="en-US" smtClean="0"/>
              <a:t>2023/4/14</a:t>
            </a:fld>
            <a:endParaRPr lang="zh-CN" altLang="en-US"/>
          </a:p>
        </p:txBody>
      </p:sp>
      <p:sp>
        <p:nvSpPr>
          <p:cNvPr id="6" name="页脚占位符 5">
            <a:extLst>
              <a:ext uri="{FF2B5EF4-FFF2-40B4-BE49-F238E27FC236}">
                <a16:creationId xmlns:a16="http://schemas.microsoft.com/office/drawing/2014/main" id="{18036E70-A973-46B8-8E9C-B7B0B8140D7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F09123F-19FE-4A17-9F0B-6732786AC20D}"/>
              </a:ext>
            </a:extLst>
          </p:cNvPr>
          <p:cNvSpPr>
            <a:spLocks noGrp="1"/>
          </p:cNvSpPr>
          <p:nvPr>
            <p:ph type="sldNum" sz="quarter" idx="12"/>
          </p:nvPr>
        </p:nvSpPr>
        <p:spPr/>
        <p:txBody>
          <a:body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03861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97433B6-3CB5-4D65-82B5-C46BADE7E1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CDFAC01E-A8BD-45A8-8933-50158DF610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3BBD2B0-D511-46E2-B6DA-C7FF289918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283876-A659-4E3B-AC87-5695D049826F}" type="datetimeFigureOut">
              <a:rPr lang="zh-CN" altLang="en-US" smtClean="0"/>
              <a:t>2023/4/14</a:t>
            </a:fld>
            <a:endParaRPr lang="zh-CN" altLang="en-US"/>
          </a:p>
        </p:txBody>
      </p:sp>
      <p:sp>
        <p:nvSpPr>
          <p:cNvPr id="5" name="页脚占位符 4">
            <a:extLst>
              <a:ext uri="{FF2B5EF4-FFF2-40B4-BE49-F238E27FC236}">
                <a16:creationId xmlns:a16="http://schemas.microsoft.com/office/drawing/2014/main" id="{0802FF40-CDF5-43F6-93A9-55A5630482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D4F12D3-3488-42E9-8D90-EE265D8F07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CD7EB2-8BC9-43B5-9B4D-70093A545BDE}" type="slidenum">
              <a:rPr lang="zh-CN" altLang="en-US" smtClean="0"/>
              <a:t>‹#›</a:t>
            </a:fld>
            <a:endParaRPr lang="zh-CN" altLang="en-US"/>
          </a:p>
        </p:txBody>
      </p:sp>
    </p:spTree>
    <p:extLst>
      <p:ext uri="{BB962C8B-B14F-4D97-AF65-F5344CB8AC3E}">
        <p14:creationId xmlns:p14="http://schemas.microsoft.com/office/powerpoint/2010/main" val="2571668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a:extLst>
              <a:ext uri="{FF2B5EF4-FFF2-40B4-BE49-F238E27FC236}">
                <a16:creationId xmlns:a16="http://schemas.microsoft.com/office/drawing/2014/main" id="{A1C550B2-CBAF-4418-AED3-E07507CD9289}"/>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WatercolorSponge/>
                    </a14:imgEffect>
                  </a14:imgLayer>
                </a14:imgProps>
              </a:ext>
              <a:ext uri="{28A0092B-C50C-407E-A947-70E740481C1C}">
                <a14:useLocalDpi xmlns:a14="http://schemas.microsoft.com/office/drawing/2010/main" val="0"/>
              </a:ext>
            </a:extLst>
          </a:blip>
          <a:srcRect t="4982" r="14708" b="10728"/>
          <a:stretch/>
        </p:blipFill>
        <p:spPr>
          <a:xfrm>
            <a:off x="1793132" y="1"/>
            <a:ext cx="10398868" cy="6857999"/>
          </a:xfrm>
          <a:prstGeom prst="rect">
            <a:avLst/>
          </a:prstGeom>
        </p:spPr>
      </p:pic>
      <p:sp>
        <p:nvSpPr>
          <p:cNvPr id="28" name="矩形 27">
            <a:extLst>
              <a:ext uri="{FF2B5EF4-FFF2-40B4-BE49-F238E27FC236}">
                <a16:creationId xmlns:a16="http://schemas.microsoft.com/office/drawing/2014/main" id="{D72E6063-0F6D-43DC-B8D7-FF28E842750F}"/>
              </a:ext>
            </a:extLst>
          </p:cNvPr>
          <p:cNvSpPr/>
          <p:nvPr/>
        </p:nvSpPr>
        <p:spPr>
          <a:xfrm>
            <a:off x="1" y="0"/>
            <a:ext cx="6524428" cy="6858000"/>
          </a:xfrm>
          <a:prstGeom prst="rect">
            <a:avLst/>
          </a:prstGeom>
          <a:solidFill>
            <a:srgbClr val="0033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6" name="平行四边形 45">
            <a:extLst>
              <a:ext uri="{FF2B5EF4-FFF2-40B4-BE49-F238E27FC236}">
                <a16:creationId xmlns:a16="http://schemas.microsoft.com/office/drawing/2014/main" id="{961C03A4-C1C1-4F18-9E4C-B4D870228F76}"/>
              </a:ext>
            </a:extLst>
          </p:cNvPr>
          <p:cNvSpPr/>
          <p:nvPr/>
        </p:nvSpPr>
        <p:spPr>
          <a:xfrm>
            <a:off x="3829260" y="-1"/>
            <a:ext cx="5496125" cy="6857999"/>
          </a:xfrm>
          <a:prstGeom prst="parallelogram">
            <a:avLst>
              <a:gd name="adj" fmla="val 48894"/>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7" name="组合 46">
            <a:extLst>
              <a:ext uri="{FF2B5EF4-FFF2-40B4-BE49-F238E27FC236}">
                <a16:creationId xmlns:a16="http://schemas.microsoft.com/office/drawing/2014/main" id="{3454BF2B-E59E-49F4-8828-1907899F4C50}"/>
              </a:ext>
            </a:extLst>
          </p:cNvPr>
          <p:cNvGrpSpPr/>
          <p:nvPr/>
        </p:nvGrpSpPr>
        <p:grpSpPr>
          <a:xfrm>
            <a:off x="6803126" y="2416685"/>
            <a:ext cx="2198451" cy="2198451"/>
            <a:chOff x="5437761" y="2329774"/>
            <a:chExt cx="2198451" cy="2198451"/>
          </a:xfrm>
        </p:grpSpPr>
        <p:sp>
          <p:nvSpPr>
            <p:cNvPr id="30" name="椭圆 29">
              <a:extLst>
                <a:ext uri="{FF2B5EF4-FFF2-40B4-BE49-F238E27FC236}">
                  <a16:creationId xmlns:a16="http://schemas.microsoft.com/office/drawing/2014/main" id="{F48F0AA8-3B39-4871-8B29-7596F7CFE6CC}"/>
                </a:ext>
              </a:extLst>
            </p:cNvPr>
            <p:cNvSpPr/>
            <p:nvPr/>
          </p:nvSpPr>
          <p:spPr>
            <a:xfrm>
              <a:off x="5437761" y="2329774"/>
              <a:ext cx="2198451" cy="219845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2" name="图片 31">
              <a:extLst>
                <a:ext uri="{FF2B5EF4-FFF2-40B4-BE49-F238E27FC236}">
                  <a16:creationId xmlns:a16="http://schemas.microsoft.com/office/drawing/2014/main" id="{327F4311-72F9-42A8-B592-07195B0F58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25307" y="2417320"/>
              <a:ext cx="2023358" cy="2023358"/>
            </a:xfrm>
            <a:prstGeom prst="rect">
              <a:avLst/>
            </a:prstGeom>
          </p:spPr>
        </p:pic>
      </p:grpSp>
      <p:sp>
        <p:nvSpPr>
          <p:cNvPr id="33" name="文本框 32">
            <a:extLst>
              <a:ext uri="{FF2B5EF4-FFF2-40B4-BE49-F238E27FC236}">
                <a16:creationId xmlns:a16="http://schemas.microsoft.com/office/drawing/2014/main" id="{E22516ED-7C0C-49FD-B3B8-BB2A2871AF07}"/>
              </a:ext>
            </a:extLst>
          </p:cNvPr>
          <p:cNvSpPr txBox="1"/>
          <p:nvPr/>
        </p:nvSpPr>
        <p:spPr>
          <a:xfrm>
            <a:off x="1679543" y="1937085"/>
            <a:ext cx="4441310" cy="1200329"/>
          </a:xfrm>
          <a:prstGeom prst="rect">
            <a:avLst/>
          </a:prstGeom>
          <a:noFill/>
        </p:spPr>
        <p:txBody>
          <a:bodyPr wrap="square" rtlCol="0">
            <a:spAutoFit/>
          </a:bodyPr>
          <a:lstStyle/>
          <a:p>
            <a:r>
              <a:rPr lang="zh-CN" altLang="en-US" sz="7200" dirty="0">
                <a:solidFill>
                  <a:schemeClr val="bg1"/>
                </a:solidFill>
                <a:latin typeface="宋体" panose="02010600030101010101" pitchFamily="2" charset="-122"/>
                <a:ea typeface="宋体" panose="02010600030101010101" pitchFamily="2" charset="-122"/>
              </a:rPr>
              <a:t>进程通讯</a:t>
            </a:r>
          </a:p>
        </p:txBody>
      </p:sp>
      <p:cxnSp>
        <p:nvCxnSpPr>
          <p:cNvPr id="35" name="直接连接符 34">
            <a:extLst>
              <a:ext uri="{FF2B5EF4-FFF2-40B4-BE49-F238E27FC236}">
                <a16:creationId xmlns:a16="http://schemas.microsoft.com/office/drawing/2014/main" id="{20E2ED30-AF4D-49AF-B4BB-3C1257DB27E2}"/>
              </a:ext>
            </a:extLst>
          </p:cNvPr>
          <p:cNvCxnSpPr>
            <a:cxnSpLocks/>
          </p:cNvCxnSpPr>
          <p:nvPr/>
        </p:nvCxnSpPr>
        <p:spPr>
          <a:xfrm flipV="1">
            <a:off x="1620942" y="1605542"/>
            <a:ext cx="0" cy="2495144"/>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C4D02135-EF25-4744-A785-FE031FBCFF16}"/>
              </a:ext>
            </a:extLst>
          </p:cNvPr>
          <p:cNvSpPr txBox="1"/>
          <p:nvPr/>
        </p:nvSpPr>
        <p:spPr>
          <a:xfrm>
            <a:off x="1734532" y="3515911"/>
            <a:ext cx="2276281" cy="584775"/>
          </a:xfrm>
          <a:prstGeom prst="rect">
            <a:avLst/>
          </a:prstGeom>
          <a:noFill/>
        </p:spPr>
        <p:txBody>
          <a:bodyPr wrap="square" rtlCol="0">
            <a:spAutoFit/>
          </a:bodyPr>
          <a:lstStyle/>
          <a:p>
            <a:r>
              <a:rPr lang="zh-CN" altLang="en-US" sz="3200" dirty="0">
                <a:solidFill>
                  <a:schemeClr val="bg1"/>
                </a:solidFill>
                <a:latin typeface="黑体" panose="02010609060101010101" pitchFamily="49" charset="-122"/>
                <a:ea typeface="黑体" panose="02010609060101010101" pitchFamily="49" charset="-122"/>
              </a:rPr>
              <a:t>实验二</a:t>
            </a:r>
          </a:p>
        </p:txBody>
      </p:sp>
      <p:sp>
        <p:nvSpPr>
          <p:cNvPr id="41" name="文本框 40">
            <a:extLst>
              <a:ext uri="{FF2B5EF4-FFF2-40B4-BE49-F238E27FC236}">
                <a16:creationId xmlns:a16="http://schemas.microsoft.com/office/drawing/2014/main" id="{A45CF3B1-0799-4CDD-A94E-2928F64E1B64}"/>
              </a:ext>
            </a:extLst>
          </p:cNvPr>
          <p:cNvSpPr txBox="1"/>
          <p:nvPr/>
        </p:nvSpPr>
        <p:spPr>
          <a:xfrm>
            <a:off x="2019562" y="5305994"/>
            <a:ext cx="2767104" cy="400110"/>
          </a:xfrm>
          <a:prstGeom prst="rect">
            <a:avLst/>
          </a:prstGeom>
          <a:noFill/>
        </p:spPr>
        <p:txBody>
          <a:bodyPr wrap="none" rtlCol="0">
            <a:spAutoFit/>
          </a:bodyPr>
          <a:lstStyle/>
          <a:p>
            <a:r>
              <a:rPr lang="zh-CN" altLang="en-US" sz="2000" b="1" dirty="0">
                <a:solidFill>
                  <a:schemeClr val="bg1"/>
                </a:solidFill>
                <a:latin typeface="黑体" panose="02010609060101010101" pitchFamily="49" charset="-122"/>
                <a:ea typeface="黑体" panose="02010609060101010101" pitchFamily="49" charset="-122"/>
              </a:rPr>
              <a:t>万志恒 李伟泽 唐子潇</a:t>
            </a:r>
            <a:endParaRPr lang="en-US" altLang="zh-CN" sz="2000" b="1" dirty="0">
              <a:solidFill>
                <a:schemeClr val="bg1"/>
              </a:solidFill>
              <a:latin typeface="黑体" panose="02010609060101010101" pitchFamily="49" charset="-122"/>
              <a:ea typeface="黑体" panose="02010609060101010101" pitchFamily="49" charset="-122"/>
            </a:endParaRPr>
          </a:p>
        </p:txBody>
      </p:sp>
      <p:sp>
        <p:nvSpPr>
          <p:cNvPr id="45" name="文本框 44">
            <a:extLst>
              <a:ext uri="{FF2B5EF4-FFF2-40B4-BE49-F238E27FC236}">
                <a16:creationId xmlns:a16="http://schemas.microsoft.com/office/drawing/2014/main" id="{D9EEC4DB-D5AF-44EB-ABE1-673A005F91DB}"/>
              </a:ext>
            </a:extLst>
          </p:cNvPr>
          <p:cNvSpPr txBox="1"/>
          <p:nvPr/>
        </p:nvSpPr>
        <p:spPr>
          <a:xfrm>
            <a:off x="2019562" y="5696462"/>
            <a:ext cx="1774845" cy="369332"/>
          </a:xfrm>
          <a:prstGeom prst="rect">
            <a:avLst/>
          </a:prstGeom>
          <a:noFill/>
        </p:spPr>
        <p:txBody>
          <a:bodyPr wrap="none" rtlCol="0">
            <a:spAutoFit/>
          </a:bodyPr>
          <a:lstStyle/>
          <a:p>
            <a:r>
              <a:rPr lang="en-US" altLang="zh-CN" b="1" dirty="0">
                <a:solidFill>
                  <a:schemeClr val="bg1"/>
                </a:solidFill>
              </a:rPr>
              <a:t>2023</a:t>
            </a:r>
            <a:r>
              <a:rPr lang="zh-CN" altLang="en-US" b="1" dirty="0">
                <a:solidFill>
                  <a:schemeClr val="bg1"/>
                </a:solidFill>
              </a:rPr>
              <a:t>年</a:t>
            </a:r>
            <a:r>
              <a:rPr lang="en-US" altLang="zh-CN" b="1" dirty="0">
                <a:solidFill>
                  <a:schemeClr val="bg1"/>
                </a:solidFill>
              </a:rPr>
              <a:t>4</a:t>
            </a:r>
            <a:r>
              <a:rPr lang="zh-CN" altLang="en-US" b="1" dirty="0">
                <a:solidFill>
                  <a:schemeClr val="bg1"/>
                </a:solidFill>
              </a:rPr>
              <a:t>月</a:t>
            </a:r>
            <a:r>
              <a:rPr lang="en-US" altLang="zh-CN" b="1" dirty="0">
                <a:solidFill>
                  <a:schemeClr val="bg1"/>
                </a:solidFill>
              </a:rPr>
              <a:t>13</a:t>
            </a:r>
            <a:r>
              <a:rPr lang="zh-CN" altLang="en-US" b="1" dirty="0">
                <a:solidFill>
                  <a:schemeClr val="bg1"/>
                </a:solidFill>
              </a:rPr>
              <a:t>日</a:t>
            </a:r>
          </a:p>
        </p:txBody>
      </p:sp>
      <p:pic>
        <p:nvPicPr>
          <p:cNvPr id="50" name="图片 49">
            <a:extLst>
              <a:ext uri="{FF2B5EF4-FFF2-40B4-BE49-F238E27FC236}">
                <a16:creationId xmlns:a16="http://schemas.microsoft.com/office/drawing/2014/main" id="{C16BA564-9CC1-48F7-940C-A0B3BA650B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20942" y="5334019"/>
            <a:ext cx="350046" cy="350046"/>
          </a:xfrm>
          <a:prstGeom prst="rect">
            <a:avLst/>
          </a:prstGeom>
        </p:spPr>
      </p:pic>
      <p:pic>
        <p:nvPicPr>
          <p:cNvPr id="52" name="图片 51">
            <a:extLst>
              <a:ext uri="{FF2B5EF4-FFF2-40B4-BE49-F238E27FC236}">
                <a16:creationId xmlns:a16="http://schemas.microsoft.com/office/drawing/2014/main" id="{483CE358-8C8C-4C33-8301-667BBE375A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20942" y="5706105"/>
            <a:ext cx="350046" cy="350046"/>
          </a:xfrm>
          <a:prstGeom prst="rect">
            <a:avLst/>
          </a:prstGeom>
        </p:spPr>
      </p:pic>
    </p:spTree>
    <p:extLst>
      <p:ext uri="{BB962C8B-B14F-4D97-AF65-F5344CB8AC3E}">
        <p14:creationId xmlns:p14="http://schemas.microsoft.com/office/powerpoint/2010/main" val="604055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E671C0C-5219-4689-AFF7-6794AEA961BF}"/>
              </a:ext>
            </a:extLst>
          </p:cNvPr>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实验内容</a:t>
            </a:r>
            <a:endParaRPr lang="en-US" altLang="zh-CN" sz="4000" dirty="0">
              <a:solidFill>
                <a:srgbClr val="003399"/>
              </a:solidFill>
              <a:latin typeface="黑体" panose="02010609060101010101" pitchFamily="49" charset="-122"/>
              <a:ea typeface="黑体" panose="02010609060101010101" pitchFamily="49" charset="-122"/>
            </a:endParaRPr>
          </a:p>
        </p:txBody>
      </p:sp>
      <p:grpSp>
        <p:nvGrpSpPr>
          <p:cNvPr id="5" name="组合 4">
            <a:extLst>
              <a:ext uri="{FF2B5EF4-FFF2-40B4-BE49-F238E27FC236}">
                <a16:creationId xmlns:a16="http://schemas.microsoft.com/office/drawing/2014/main" id="{03E58F5A-10D6-4682-A263-81362E8B3B19}"/>
              </a:ext>
            </a:extLst>
          </p:cNvPr>
          <p:cNvGrpSpPr/>
          <p:nvPr/>
        </p:nvGrpSpPr>
        <p:grpSpPr>
          <a:xfrm>
            <a:off x="320172" y="274706"/>
            <a:ext cx="540000" cy="540000"/>
            <a:chOff x="328496" y="364706"/>
            <a:chExt cx="540000" cy="540000"/>
          </a:xfrm>
        </p:grpSpPr>
        <p:sp>
          <p:nvSpPr>
            <p:cNvPr id="6" name="矩形 5">
              <a:extLst>
                <a:ext uri="{FF2B5EF4-FFF2-40B4-BE49-F238E27FC236}">
                  <a16:creationId xmlns:a16="http://schemas.microsoft.com/office/drawing/2014/main" id="{02E87390-9AC7-46E2-800A-E4392749AF42}"/>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59DE531D-8085-4D8B-9791-0F3F1D93B63F}"/>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39" name="文本框 38">
            <a:extLst>
              <a:ext uri="{FF2B5EF4-FFF2-40B4-BE49-F238E27FC236}">
                <a16:creationId xmlns:a16="http://schemas.microsoft.com/office/drawing/2014/main" id="{7B73A16A-1092-42A3-B6CE-7BA90226B239}"/>
              </a:ext>
            </a:extLst>
          </p:cNvPr>
          <p:cNvSpPr txBox="1"/>
          <p:nvPr/>
        </p:nvSpPr>
        <p:spPr>
          <a:xfrm>
            <a:off x="622591" y="999286"/>
            <a:ext cx="10946817" cy="562783"/>
          </a:xfrm>
          <a:prstGeom prst="rect">
            <a:avLst/>
          </a:prstGeom>
          <a:noFill/>
        </p:spPr>
        <p:txBody>
          <a:bodyPr wrap="square">
            <a:spAutoFit/>
          </a:bodyPr>
          <a:lstStyle/>
          <a:p>
            <a:pPr algn="just">
              <a:lnSpc>
                <a:spcPct val="200000"/>
              </a:lnSpc>
            </a:pPr>
            <a:r>
              <a:rPr lang="zh-CN" altLang="en-US" b="1" kern="100" dirty="0">
                <a:latin typeface="微软雅黑" panose="020B0503020204020204" pitchFamily="34" charset="-122"/>
                <a:ea typeface="微软雅黑" panose="020B0503020204020204" pitchFamily="34" charset="-122"/>
              </a:rPr>
              <a:t>实验</a:t>
            </a:r>
            <a:r>
              <a:rPr lang="en-US" altLang="zh-CN" b="1" kern="100" dirty="0">
                <a:latin typeface="微软雅黑" panose="020B0503020204020204" pitchFamily="34" charset="-122"/>
                <a:ea typeface="微软雅黑" panose="020B0503020204020204" pitchFamily="34" charset="-122"/>
              </a:rPr>
              <a:t>1</a:t>
            </a:r>
            <a:r>
              <a:rPr lang="zh-CN" altLang="en-US" b="1" kern="100" dirty="0">
                <a:latin typeface="微软雅黑" panose="020B0503020204020204" pitchFamily="34" charset="-122"/>
                <a:ea typeface="微软雅黑" panose="020B0503020204020204" pitchFamily="34" charset="-122"/>
              </a:rPr>
              <a:t>：使用消息缓冲队列来实现 </a:t>
            </a:r>
            <a:r>
              <a:rPr lang="en-US" altLang="zh-CN" b="1" kern="100" dirty="0">
                <a:latin typeface="微软雅黑" panose="020B0503020204020204" pitchFamily="34" charset="-122"/>
                <a:ea typeface="微软雅黑" panose="020B0503020204020204" pitchFamily="34" charset="-122"/>
              </a:rPr>
              <a:t>client </a:t>
            </a:r>
            <a:r>
              <a:rPr lang="zh-CN" altLang="en-US" b="1" kern="100" dirty="0">
                <a:latin typeface="微软雅黑" panose="020B0503020204020204" pitchFamily="34" charset="-122"/>
                <a:ea typeface="微软雅黑" panose="020B0503020204020204" pitchFamily="34" charset="-122"/>
              </a:rPr>
              <a:t>进程和 </a:t>
            </a:r>
            <a:r>
              <a:rPr lang="en-US" altLang="zh-CN" b="1" kern="100" dirty="0">
                <a:latin typeface="微软雅黑" panose="020B0503020204020204" pitchFamily="34" charset="-122"/>
                <a:ea typeface="微软雅黑" panose="020B0503020204020204" pitchFamily="34" charset="-122"/>
              </a:rPr>
              <a:t>server </a:t>
            </a:r>
            <a:r>
              <a:rPr lang="zh-CN" altLang="en-US" b="1" kern="100" dirty="0">
                <a:latin typeface="微软雅黑" panose="020B0503020204020204" pitchFamily="34" charset="-122"/>
                <a:ea typeface="微软雅黑" panose="020B0503020204020204" pitchFamily="34" charset="-122"/>
              </a:rPr>
              <a:t>进程之间的通信</a:t>
            </a:r>
          </a:p>
        </p:txBody>
      </p:sp>
      <p:sp>
        <p:nvSpPr>
          <p:cNvPr id="3" name="文本框 2">
            <a:extLst>
              <a:ext uri="{FF2B5EF4-FFF2-40B4-BE49-F238E27FC236}">
                <a16:creationId xmlns:a16="http://schemas.microsoft.com/office/drawing/2014/main" id="{F54FE275-DD8A-59A1-7315-266153C2EDBF}"/>
              </a:ext>
            </a:extLst>
          </p:cNvPr>
          <p:cNvSpPr txBox="1"/>
          <p:nvPr/>
        </p:nvSpPr>
        <p:spPr>
          <a:xfrm>
            <a:off x="711199" y="1911927"/>
            <a:ext cx="8044874" cy="2585323"/>
          </a:xfrm>
          <a:prstGeom prst="rect">
            <a:avLst/>
          </a:prstGeom>
          <a:noFill/>
        </p:spPr>
        <p:txBody>
          <a:bodyPr wrap="square" rtlCol="0">
            <a:spAutoFit/>
          </a:bodyPr>
          <a:lstStyle/>
          <a:p>
            <a:r>
              <a:rPr lang="zh-CN" altLang="en-US" b="1" dirty="0"/>
              <a:t>实验思路：</a:t>
            </a:r>
            <a:endParaRPr lang="en-US" altLang="zh-CN" b="1" dirty="0"/>
          </a:p>
          <a:p>
            <a:r>
              <a:rPr lang="en-US" altLang="zh-CN" dirty="0"/>
              <a:t>        server</a:t>
            </a:r>
            <a:r>
              <a:rPr lang="zh-CN" altLang="en-US" dirty="0"/>
              <a:t>进程首先创建消息队列，随后等待</a:t>
            </a:r>
            <a:r>
              <a:rPr lang="en-US" altLang="zh-CN" dirty="0"/>
              <a:t>client</a:t>
            </a:r>
            <a:r>
              <a:rPr lang="zh-CN" altLang="en-US" dirty="0"/>
              <a:t>进程的消息；收到</a:t>
            </a:r>
            <a:r>
              <a:rPr lang="en-US" altLang="zh-CN" dirty="0"/>
              <a:t>client</a:t>
            </a:r>
            <a:r>
              <a:rPr lang="zh-CN" altLang="en-US" dirty="0"/>
              <a:t>的消息后输出“</a:t>
            </a:r>
            <a:r>
              <a:rPr lang="en-US" altLang="zh-CN" dirty="0"/>
              <a:t>serving for client</a:t>
            </a:r>
            <a:r>
              <a:rPr lang="zh-CN" altLang="en-US" dirty="0"/>
              <a:t>”及接收到的</a:t>
            </a:r>
            <a:r>
              <a:rPr lang="en-US" altLang="zh-CN" dirty="0"/>
              <a:t>client</a:t>
            </a:r>
            <a:r>
              <a:rPr lang="zh-CN" altLang="en-US" dirty="0"/>
              <a:t>进程的标识数；随后向</a:t>
            </a:r>
            <a:r>
              <a:rPr lang="en-US" altLang="zh-CN" dirty="0"/>
              <a:t>client</a:t>
            </a:r>
            <a:r>
              <a:rPr lang="zh-CN" altLang="en-US" dirty="0"/>
              <a:t>发送应答消息（</a:t>
            </a:r>
            <a:r>
              <a:rPr lang="en-US" altLang="zh-CN" dirty="0"/>
              <a:t>server</a:t>
            </a:r>
            <a:r>
              <a:rPr lang="zh-CN" altLang="en-US" dirty="0"/>
              <a:t>）进程的标识数。</a:t>
            </a:r>
            <a:r>
              <a:rPr lang="en-US" altLang="zh-CN" dirty="0"/>
              <a:t>client</a:t>
            </a:r>
            <a:r>
              <a:rPr lang="zh-CN" altLang="en-US" dirty="0"/>
              <a:t>进程首先向消息队列发送消息，随后等待</a:t>
            </a:r>
            <a:r>
              <a:rPr lang="en-US" altLang="zh-CN" dirty="0"/>
              <a:t>server</a:t>
            </a:r>
            <a:r>
              <a:rPr lang="zh-CN" altLang="en-US" dirty="0"/>
              <a:t>进程的应答，收到后显示“</a:t>
            </a:r>
            <a:r>
              <a:rPr lang="en-US" altLang="zh-CN" dirty="0"/>
              <a:t>receive reply from</a:t>
            </a:r>
            <a:r>
              <a:rPr lang="zh-CN" altLang="en-US" dirty="0"/>
              <a:t>”和接收到的</a:t>
            </a:r>
            <a:r>
              <a:rPr lang="en-US" altLang="zh-CN" dirty="0"/>
              <a:t>server</a:t>
            </a:r>
            <a:r>
              <a:rPr lang="zh-CN" altLang="en-US" dirty="0"/>
              <a:t>进程标识数。</a:t>
            </a:r>
            <a:endParaRPr lang="en-US" altLang="zh-CN" dirty="0"/>
          </a:p>
          <a:p>
            <a:r>
              <a:rPr lang="zh-CN" altLang="en-US" dirty="0"/>
              <a:t>        消息队列的创建：</a:t>
            </a:r>
            <a:r>
              <a:rPr lang="en-US" altLang="zh-CN" dirty="0" err="1"/>
              <a:t>msgget</a:t>
            </a:r>
            <a:r>
              <a:rPr lang="en-US" altLang="zh-CN" dirty="0"/>
              <a:t>;</a:t>
            </a:r>
          </a:p>
          <a:p>
            <a:r>
              <a:rPr lang="en-US" altLang="zh-CN" dirty="0"/>
              <a:t>        </a:t>
            </a:r>
            <a:r>
              <a:rPr lang="zh-CN" altLang="en-US" dirty="0"/>
              <a:t>向队列写入消息：</a:t>
            </a:r>
            <a:r>
              <a:rPr lang="en-US" altLang="zh-CN" dirty="0" err="1"/>
              <a:t>msgsnd</a:t>
            </a:r>
            <a:r>
              <a:rPr lang="en-US" altLang="zh-CN" dirty="0"/>
              <a:t>;</a:t>
            </a:r>
          </a:p>
          <a:p>
            <a:r>
              <a:rPr lang="en-US" altLang="zh-CN" dirty="0"/>
              <a:t>        </a:t>
            </a:r>
            <a:r>
              <a:rPr lang="zh-CN" altLang="en-US" dirty="0"/>
              <a:t>从队列接收消息：</a:t>
            </a:r>
            <a:r>
              <a:rPr lang="en-US" altLang="zh-CN" dirty="0" err="1"/>
              <a:t>msgrcv</a:t>
            </a:r>
            <a:r>
              <a:rPr lang="en-US" altLang="zh-CN" dirty="0"/>
              <a:t>;</a:t>
            </a:r>
          </a:p>
        </p:txBody>
      </p:sp>
    </p:spTree>
    <p:extLst>
      <p:ext uri="{BB962C8B-B14F-4D97-AF65-F5344CB8AC3E}">
        <p14:creationId xmlns:p14="http://schemas.microsoft.com/office/powerpoint/2010/main" val="2662399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E671C0C-5219-4689-AFF7-6794AEA961BF}"/>
              </a:ext>
            </a:extLst>
          </p:cNvPr>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实验内容</a:t>
            </a:r>
            <a:endParaRPr lang="en-US" altLang="zh-CN" sz="4000" dirty="0">
              <a:solidFill>
                <a:srgbClr val="003399"/>
              </a:solidFill>
              <a:latin typeface="黑体" panose="02010609060101010101" pitchFamily="49" charset="-122"/>
              <a:ea typeface="黑体" panose="02010609060101010101" pitchFamily="49" charset="-122"/>
            </a:endParaRPr>
          </a:p>
        </p:txBody>
      </p:sp>
      <p:grpSp>
        <p:nvGrpSpPr>
          <p:cNvPr id="5" name="组合 4">
            <a:extLst>
              <a:ext uri="{FF2B5EF4-FFF2-40B4-BE49-F238E27FC236}">
                <a16:creationId xmlns:a16="http://schemas.microsoft.com/office/drawing/2014/main" id="{03E58F5A-10D6-4682-A263-81362E8B3B19}"/>
              </a:ext>
            </a:extLst>
          </p:cNvPr>
          <p:cNvGrpSpPr/>
          <p:nvPr/>
        </p:nvGrpSpPr>
        <p:grpSpPr>
          <a:xfrm>
            <a:off x="320172" y="274706"/>
            <a:ext cx="540000" cy="540000"/>
            <a:chOff x="328496" y="364706"/>
            <a:chExt cx="540000" cy="540000"/>
          </a:xfrm>
        </p:grpSpPr>
        <p:sp>
          <p:nvSpPr>
            <p:cNvPr id="6" name="矩形 5">
              <a:extLst>
                <a:ext uri="{FF2B5EF4-FFF2-40B4-BE49-F238E27FC236}">
                  <a16:creationId xmlns:a16="http://schemas.microsoft.com/office/drawing/2014/main" id="{02E87390-9AC7-46E2-800A-E4392749AF42}"/>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59DE531D-8085-4D8B-9791-0F3F1D93B63F}"/>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39" name="文本框 38">
            <a:extLst>
              <a:ext uri="{FF2B5EF4-FFF2-40B4-BE49-F238E27FC236}">
                <a16:creationId xmlns:a16="http://schemas.microsoft.com/office/drawing/2014/main" id="{7B73A16A-1092-42A3-B6CE-7BA90226B239}"/>
              </a:ext>
            </a:extLst>
          </p:cNvPr>
          <p:cNvSpPr txBox="1"/>
          <p:nvPr/>
        </p:nvSpPr>
        <p:spPr>
          <a:xfrm>
            <a:off x="622591" y="999286"/>
            <a:ext cx="10946817" cy="562783"/>
          </a:xfrm>
          <a:prstGeom prst="rect">
            <a:avLst/>
          </a:prstGeom>
          <a:noFill/>
        </p:spPr>
        <p:txBody>
          <a:bodyPr wrap="square">
            <a:spAutoFit/>
          </a:bodyPr>
          <a:lstStyle/>
          <a:p>
            <a:pPr algn="just">
              <a:lnSpc>
                <a:spcPct val="200000"/>
              </a:lnSpc>
            </a:pPr>
            <a:r>
              <a:rPr lang="zh-CN" altLang="en-US" b="1" kern="100" dirty="0">
                <a:latin typeface="微软雅黑" panose="020B0503020204020204" pitchFamily="34" charset="-122"/>
                <a:ea typeface="微软雅黑" panose="020B0503020204020204" pitchFamily="34" charset="-122"/>
              </a:rPr>
              <a:t>实验</a:t>
            </a:r>
            <a:r>
              <a:rPr lang="en-US" altLang="zh-CN" b="1" kern="100" dirty="0">
                <a:latin typeface="微软雅黑" panose="020B0503020204020204" pitchFamily="34" charset="-122"/>
                <a:ea typeface="微软雅黑" panose="020B0503020204020204" pitchFamily="34" charset="-122"/>
              </a:rPr>
              <a:t>1</a:t>
            </a:r>
            <a:r>
              <a:rPr lang="zh-CN" altLang="en-US" b="1" kern="100" dirty="0">
                <a:latin typeface="微软雅黑" panose="020B0503020204020204" pitchFamily="34" charset="-122"/>
                <a:ea typeface="微软雅黑" panose="020B0503020204020204" pitchFamily="34" charset="-122"/>
              </a:rPr>
              <a:t>：使用消息缓冲队列来实现 </a:t>
            </a:r>
            <a:r>
              <a:rPr lang="en-US" altLang="zh-CN" b="1" kern="100" dirty="0">
                <a:latin typeface="微软雅黑" panose="020B0503020204020204" pitchFamily="34" charset="-122"/>
                <a:ea typeface="微软雅黑" panose="020B0503020204020204" pitchFamily="34" charset="-122"/>
              </a:rPr>
              <a:t>client </a:t>
            </a:r>
            <a:r>
              <a:rPr lang="zh-CN" altLang="en-US" b="1" kern="100" dirty="0">
                <a:latin typeface="微软雅黑" panose="020B0503020204020204" pitchFamily="34" charset="-122"/>
                <a:ea typeface="微软雅黑" panose="020B0503020204020204" pitchFamily="34" charset="-122"/>
              </a:rPr>
              <a:t>进程和 </a:t>
            </a:r>
            <a:r>
              <a:rPr lang="en-US" altLang="zh-CN" b="1" kern="100" dirty="0">
                <a:latin typeface="微软雅黑" panose="020B0503020204020204" pitchFamily="34" charset="-122"/>
                <a:ea typeface="微软雅黑" panose="020B0503020204020204" pitchFamily="34" charset="-122"/>
              </a:rPr>
              <a:t>server </a:t>
            </a:r>
            <a:r>
              <a:rPr lang="zh-CN" altLang="en-US" b="1" kern="100" dirty="0">
                <a:latin typeface="微软雅黑" panose="020B0503020204020204" pitchFamily="34" charset="-122"/>
                <a:ea typeface="微软雅黑" panose="020B0503020204020204" pitchFamily="34" charset="-122"/>
              </a:rPr>
              <a:t>进程之间的通信</a:t>
            </a:r>
          </a:p>
        </p:txBody>
      </p:sp>
      <p:sp>
        <p:nvSpPr>
          <p:cNvPr id="3" name="文本框 2">
            <a:extLst>
              <a:ext uri="{FF2B5EF4-FFF2-40B4-BE49-F238E27FC236}">
                <a16:creationId xmlns:a16="http://schemas.microsoft.com/office/drawing/2014/main" id="{F54FE275-DD8A-59A1-7315-266153C2EDBF}"/>
              </a:ext>
            </a:extLst>
          </p:cNvPr>
          <p:cNvSpPr txBox="1"/>
          <p:nvPr/>
        </p:nvSpPr>
        <p:spPr>
          <a:xfrm>
            <a:off x="500172" y="1722458"/>
            <a:ext cx="2954228" cy="4801314"/>
          </a:xfrm>
          <a:prstGeom prst="rect">
            <a:avLst/>
          </a:prstGeom>
          <a:noFill/>
        </p:spPr>
        <p:txBody>
          <a:bodyPr wrap="square" rtlCol="0">
            <a:spAutoFit/>
          </a:bodyPr>
          <a:lstStyle/>
          <a:p>
            <a:r>
              <a:rPr lang="zh-CN" altLang="en-US" b="1" dirty="0"/>
              <a:t>实验源代码：</a:t>
            </a:r>
            <a:endParaRPr lang="en-US" altLang="zh-CN" b="1" dirty="0"/>
          </a:p>
          <a:p>
            <a:r>
              <a:rPr lang="en-US" altLang="zh-CN" dirty="0"/>
              <a:t>#include &lt;</a:t>
            </a:r>
            <a:r>
              <a:rPr lang="en-US" altLang="zh-CN" dirty="0" err="1"/>
              <a:t>unistd.h</a:t>
            </a:r>
            <a:r>
              <a:rPr lang="en-US" altLang="zh-CN" dirty="0"/>
              <a:t>&gt;</a:t>
            </a:r>
          </a:p>
          <a:p>
            <a:r>
              <a:rPr lang="en-US" altLang="zh-CN" dirty="0"/>
              <a:t>#include &lt;</a:t>
            </a:r>
            <a:r>
              <a:rPr lang="en-US" altLang="zh-CN" dirty="0" err="1"/>
              <a:t>stdio.h</a:t>
            </a:r>
            <a:r>
              <a:rPr lang="en-US" altLang="zh-CN" dirty="0"/>
              <a:t>&gt;</a:t>
            </a:r>
          </a:p>
          <a:p>
            <a:r>
              <a:rPr lang="en-US" altLang="zh-CN" dirty="0"/>
              <a:t>#include &lt;</a:t>
            </a:r>
            <a:r>
              <a:rPr lang="en-US" altLang="zh-CN" dirty="0" err="1"/>
              <a:t>stdlib.h</a:t>
            </a:r>
            <a:r>
              <a:rPr lang="en-US" altLang="zh-CN" dirty="0"/>
              <a:t>&gt;</a:t>
            </a:r>
          </a:p>
          <a:p>
            <a:r>
              <a:rPr lang="en-US" altLang="zh-CN" dirty="0"/>
              <a:t>#include &lt;sys/</a:t>
            </a:r>
            <a:r>
              <a:rPr lang="en-US" altLang="zh-CN" dirty="0" err="1"/>
              <a:t>wait.h</a:t>
            </a:r>
            <a:r>
              <a:rPr lang="en-US" altLang="zh-CN" dirty="0"/>
              <a:t>&gt;</a:t>
            </a:r>
          </a:p>
          <a:p>
            <a:r>
              <a:rPr lang="en-US" altLang="zh-CN" dirty="0"/>
              <a:t>#include &lt;sys/</a:t>
            </a:r>
            <a:r>
              <a:rPr lang="en-US" altLang="zh-CN" dirty="0" err="1"/>
              <a:t>types.h</a:t>
            </a:r>
            <a:r>
              <a:rPr lang="en-US" altLang="zh-CN" dirty="0"/>
              <a:t>&gt; </a:t>
            </a:r>
          </a:p>
          <a:p>
            <a:r>
              <a:rPr lang="en-US" altLang="zh-CN" dirty="0"/>
              <a:t>#include &lt;sys/</a:t>
            </a:r>
            <a:r>
              <a:rPr lang="en-US" altLang="zh-CN" dirty="0" err="1"/>
              <a:t>msg.h</a:t>
            </a:r>
            <a:r>
              <a:rPr lang="en-US" altLang="zh-CN" dirty="0"/>
              <a:t>&gt; </a:t>
            </a:r>
          </a:p>
          <a:p>
            <a:r>
              <a:rPr lang="en-US" altLang="zh-CN" dirty="0"/>
              <a:t>#include &lt;sys/</a:t>
            </a:r>
            <a:r>
              <a:rPr lang="en-US" altLang="zh-CN" dirty="0" err="1"/>
              <a:t>ipc.h</a:t>
            </a:r>
            <a:r>
              <a:rPr lang="en-US" altLang="zh-CN" dirty="0"/>
              <a:t>&gt; </a:t>
            </a:r>
          </a:p>
          <a:p>
            <a:endParaRPr lang="en-US" altLang="zh-CN" dirty="0"/>
          </a:p>
          <a:p>
            <a:r>
              <a:rPr lang="en-US" altLang="zh-CN" dirty="0"/>
              <a:t>#define SVKEY 75</a:t>
            </a:r>
          </a:p>
          <a:p>
            <a:endParaRPr lang="en-US" altLang="zh-CN" dirty="0"/>
          </a:p>
          <a:p>
            <a:r>
              <a:rPr lang="en-US" altLang="zh-CN" dirty="0"/>
              <a:t>struct </a:t>
            </a:r>
            <a:r>
              <a:rPr lang="en-US" altLang="zh-CN" dirty="0" err="1"/>
              <a:t>msgform</a:t>
            </a:r>
            <a:r>
              <a:rPr lang="en-US" altLang="zh-CN" dirty="0"/>
              <a:t> {//</a:t>
            </a:r>
            <a:r>
              <a:rPr lang="zh-CN" altLang="en-US" dirty="0"/>
              <a:t>消息结构</a:t>
            </a:r>
          </a:p>
          <a:p>
            <a:r>
              <a:rPr lang="zh-CN" altLang="en-US" dirty="0"/>
              <a:t>   </a:t>
            </a:r>
            <a:r>
              <a:rPr lang="en-US" altLang="zh-CN" dirty="0"/>
              <a:t>long </a:t>
            </a:r>
            <a:r>
              <a:rPr lang="en-US" altLang="zh-CN" dirty="0" err="1"/>
              <a:t>mtype</a:t>
            </a:r>
            <a:r>
              <a:rPr lang="en-US" altLang="zh-CN" dirty="0"/>
              <a:t>; </a:t>
            </a:r>
          </a:p>
          <a:p>
            <a:r>
              <a:rPr lang="en-US" altLang="zh-CN" dirty="0"/>
              <a:t>   char </a:t>
            </a:r>
            <a:r>
              <a:rPr lang="en-US" altLang="zh-CN" dirty="0" err="1"/>
              <a:t>mtext</a:t>
            </a:r>
            <a:r>
              <a:rPr lang="en-US" altLang="zh-CN" dirty="0"/>
              <a:t>[250];</a:t>
            </a:r>
          </a:p>
          <a:p>
            <a:r>
              <a:rPr lang="en-US" altLang="zh-CN" dirty="0"/>
              <a:t>}msg; </a:t>
            </a:r>
          </a:p>
          <a:p>
            <a:endParaRPr lang="en-US" altLang="zh-CN" dirty="0"/>
          </a:p>
          <a:p>
            <a:r>
              <a:rPr lang="en-US" altLang="zh-CN" dirty="0"/>
              <a:t>int </a:t>
            </a:r>
            <a:r>
              <a:rPr lang="en-US" altLang="zh-CN" dirty="0" err="1"/>
              <a:t>msgqid,pid</a:t>
            </a:r>
            <a:r>
              <a:rPr lang="en-US" altLang="zh-CN" dirty="0"/>
              <a:t>,*</a:t>
            </a:r>
            <a:r>
              <a:rPr lang="en-US" altLang="zh-CN" dirty="0" err="1"/>
              <a:t>pint,i</a:t>
            </a:r>
            <a:r>
              <a:rPr lang="en-US" altLang="zh-CN" dirty="0"/>
              <a:t>;</a:t>
            </a:r>
          </a:p>
        </p:txBody>
      </p:sp>
      <p:sp>
        <p:nvSpPr>
          <p:cNvPr id="10" name="文本框 9">
            <a:extLst>
              <a:ext uri="{FF2B5EF4-FFF2-40B4-BE49-F238E27FC236}">
                <a16:creationId xmlns:a16="http://schemas.microsoft.com/office/drawing/2014/main" id="{87C2AA1A-373F-DD7C-FDB9-AFE5BB526608}"/>
              </a:ext>
            </a:extLst>
          </p:cNvPr>
          <p:cNvSpPr txBox="1"/>
          <p:nvPr/>
        </p:nvSpPr>
        <p:spPr>
          <a:xfrm>
            <a:off x="5458694" y="1722458"/>
            <a:ext cx="3768436" cy="3693319"/>
          </a:xfrm>
          <a:prstGeom prst="rect">
            <a:avLst/>
          </a:prstGeom>
          <a:noFill/>
        </p:spPr>
        <p:txBody>
          <a:bodyPr wrap="square" rtlCol="0">
            <a:spAutoFit/>
          </a:bodyPr>
          <a:lstStyle/>
          <a:p>
            <a:endParaRPr lang="en-US" altLang="zh-CN" dirty="0"/>
          </a:p>
          <a:p>
            <a:endParaRPr lang="en-US" altLang="zh-CN" dirty="0"/>
          </a:p>
          <a:p>
            <a:endParaRPr lang="en-US" altLang="zh-CN" dirty="0"/>
          </a:p>
          <a:p>
            <a:r>
              <a:rPr lang="en-US" altLang="zh-CN" dirty="0"/>
              <a:t>int main() </a:t>
            </a:r>
          </a:p>
          <a:p>
            <a:r>
              <a:rPr lang="en-US" altLang="zh-CN" dirty="0"/>
              <a:t>{ </a:t>
            </a:r>
          </a:p>
          <a:p>
            <a:r>
              <a:rPr lang="en-US" altLang="zh-CN" dirty="0"/>
              <a:t>   while((</a:t>
            </a:r>
            <a:r>
              <a:rPr lang="en-US" altLang="zh-CN" dirty="0" err="1"/>
              <a:t>i</a:t>
            </a:r>
            <a:r>
              <a:rPr lang="en-US" altLang="zh-CN" dirty="0"/>
              <a:t>=fork())==-1);//</a:t>
            </a:r>
            <a:r>
              <a:rPr lang="zh-CN" altLang="en-US" dirty="0"/>
              <a:t>创建进程 </a:t>
            </a:r>
            <a:r>
              <a:rPr lang="en-US" altLang="zh-CN" dirty="0"/>
              <a:t>1 </a:t>
            </a:r>
          </a:p>
          <a:p>
            <a:r>
              <a:rPr lang="en-US" altLang="zh-CN" dirty="0"/>
              <a:t>   if(!</a:t>
            </a:r>
            <a:r>
              <a:rPr lang="en-US" altLang="zh-CN" dirty="0" err="1"/>
              <a:t>i</a:t>
            </a:r>
            <a:r>
              <a:rPr lang="en-US" altLang="zh-CN" dirty="0"/>
              <a:t>)server(); </a:t>
            </a:r>
          </a:p>
          <a:p>
            <a:r>
              <a:rPr lang="en-US" altLang="zh-CN" dirty="0"/>
              <a:t>   while((</a:t>
            </a:r>
            <a:r>
              <a:rPr lang="en-US" altLang="zh-CN" dirty="0" err="1"/>
              <a:t>i</a:t>
            </a:r>
            <a:r>
              <a:rPr lang="en-US" altLang="zh-CN" dirty="0"/>
              <a:t>=fork())==-1);//</a:t>
            </a:r>
            <a:r>
              <a:rPr lang="zh-CN" altLang="en-US" dirty="0"/>
              <a:t>创建进程 </a:t>
            </a:r>
            <a:r>
              <a:rPr lang="en-US" altLang="zh-CN" dirty="0"/>
              <a:t>2 </a:t>
            </a:r>
          </a:p>
          <a:p>
            <a:r>
              <a:rPr lang="en-US" altLang="zh-CN" dirty="0"/>
              <a:t>   if(!</a:t>
            </a:r>
            <a:r>
              <a:rPr lang="en-US" altLang="zh-CN" dirty="0" err="1"/>
              <a:t>i</a:t>
            </a:r>
            <a:r>
              <a:rPr lang="en-US" altLang="zh-CN" dirty="0"/>
              <a:t>) client(); </a:t>
            </a:r>
          </a:p>
          <a:p>
            <a:r>
              <a:rPr lang="en-US" altLang="zh-CN" dirty="0"/>
              <a:t>   wait(0); </a:t>
            </a:r>
          </a:p>
          <a:p>
            <a:r>
              <a:rPr lang="en-US" altLang="zh-CN" dirty="0"/>
              <a:t>   wait(0); </a:t>
            </a:r>
          </a:p>
          <a:p>
            <a:r>
              <a:rPr lang="en-US" altLang="zh-CN" dirty="0"/>
              <a:t>   return 0;</a:t>
            </a:r>
          </a:p>
          <a:p>
            <a:r>
              <a:rPr lang="en-US" altLang="zh-CN" dirty="0"/>
              <a:t>}</a:t>
            </a:r>
          </a:p>
        </p:txBody>
      </p:sp>
    </p:spTree>
    <p:extLst>
      <p:ext uri="{BB962C8B-B14F-4D97-AF65-F5344CB8AC3E}">
        <p14:creationId xmlns:p14="http://schemas.microsoft.com/office/powerpoint/2010/main" val="150294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E671C0C-5219-4689-AFF7-6794AEA961BF}"/>
              </a:ext>
            </a:extLst>
          </p:cNvPr>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实验内容</a:t>
            </a:r>
            <a:endParaRPr lang="en-US" altLang="zh-CN" sz="4000" dirty="0">
              <a:solidFill>
                <a:srgbClr val="003399"/>
              </a:solidFill>
              <a:latin typeface="黑体" panose="02010609060101010101" pitchFamily="49" charset="-122"/>
              <a:ea typeface="黑体" panose="02010609060101010101" pitchFamily="49" charset="-122"/>
            </a:endParaRPr>
          </a:p>
        </p:txBody>
      </p:sp>
      <p:grpSp>
        <p:nvGrpSpPr>
          <p:cNvPr id="5" name="组合 4">
            <a:extLst>
              <a:ext uri="{FF2B5EF4-FFF2-40B4-BE49-F238E27FC236}">
                <a16:creationId xmlns:a16="http://schemas.microsoft.com/office/drawing/2014/main" id="{03E58F5A-10D6-4682-A263-81362E8B3B19}"/>
              </a:ext>
            </a:extLst>
          </p:cNvPr>
          <p:cNvGrpSpPr/>
          <p:nvPr/>
        </p:nvGrpSpPr>
        <p:grpSpPr>
          <a:xfrm>
            <a:off x="320172" y="274706"/>
            <a:ext cx="540000" cy="540000"/>
            <a:chOff x="328496" y="364706"/>
            <a:chExt cx="540000" cy="540000"/>
          </a:xfrm>
        </p:grpSpPr>
        <p:sp>
          <p:nvSpPr>
            <p:cNvPr id="6" name="矩形 5">
              <a:extLst>
                <a:ext uri="{FF2B5EF4-FFF2-40B4-BE49-F238E27FC236}">
                  <a16:creationId xmlns:a16="http://schemas.microsoft.com/office/drawing/2014/main" id="{02E87390-9AC7-46E2-800A-E4392749AF42}"/>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59DE531D-8085-4D8B-9791-0F3F1D93B63F}"/>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39" name="文本框 38">
            <a:extLst>
              <a:ext uri="{FF2B5EF4-FFF2-40B4-BE49-F238E27FC236}">
                <a16:creationId xmlns:a16="http://schemas.microsoft.com/office/drawing/2014/main" id="{7B73A16A-1092-42A3-B6CE-7BA90226B239}"/>
              </a:ext>
            </a:extLst>
          </p:cNvPr>
          <p:cNvSpPr txBox="1"/>
          <p:nvPr/>
        </p:nvSpPr>
        <p:spPr>
          <a:xfrm>
            <a:off x="622591" y="999286"/>
            <a:ext cx="10946817" cy="562783"/>
          </a:xfrm>
          <a:prstGeom prst="rect">
            <a:avLst/>
          </a:prstGeom>
          <a:noFill/>
        </p:spPr>
        <p:txBody>
          <a:bodyPr wrap="square">
            <a:spAutoFit/>
          </a:bodyPr>
          <a:lstStyle/>
          <a:p>
            <a:pPr algn="just">
              <a:lnSpc>
                <a:spcPct val="200000"/>
              </a:lnSpc>
            </a:pPr>
            <a:r>
              <a:rPr lang="zh-CN" altLang="en-US" b="1" kern="100" dirty="0">
                <a:latin typeface="微软雅黑" panose="020B0503020204020204" pitchFamily="34" charset="-122"/>
                <a:ea typeface="微软雅黑" panose="020B0503020204020204" pitchFamily="34" charset="-122"/>
              </a:rPr>
              <a:t>实验</a:t>
            </a:r>
            <a:r>
              <a:rPr lang="en-US" altLang="zh-CN" b="1" kern="100" dirty="0">
                <a:latin typeface="微软雅黑" panose="020B0503020204020204" pitchFamily="34" charset="-122"/>
                <a:ea typeface="微软雅黑" panose="020B0503020204020204" pitchFamily="34" charset="-122"/>
              </a:rPr>
              <a:t>1</a:t>
            </a:r>
            <a:r>
              <a:rPr lang="zh-CN" altLang="en-US" b="1" kern="100" dirty="0">
                <a:latin typeface="微软雅黑" panose="020B0503020204020204" pitchFamily="34" charset="-122"/>
                <a:ea typeface="微软雅黑" panose="020B0503020204020204" pitchFamily="34" charset="-122"/>
              </a:rPr>
              <a:t>：使用消息缓冲队列来实现 </a:t>
            </a:r>
            <a:r>
              <a:rPr lang="en-US" altLang="zh-CN" b="1" kern="100" dirty="0">
                <a:latin typeface="微软雅黑" panose="020B0503020204020204" pitchFamily="34" charset="-122"/>
                <a:ea typeface="微软雅黑" panose="020B0503020204020204" pitchFamily="34" charset="-122"/>
              </a:rPr>
              <a:t>client </a:t>
            </a:r>
            <a:r>
              <a:rPr lang="zh-CN" altLang="en-US" b="1" kern="100" dirty="0">
                <a:latin typeface="微软雅黑" panose="020B0503020204020204" pitchFamily="34" charset="-122"/>
                <a:ea typeface="微软雅黑" panose="020B0503020204020204" pitchFamily="34" charset="-122"/>
              </a:rPr>
              <a:t>进程和 </a:t>
            </a:r>
            <a:r>
              <a:rPr lang="en-US" altLang="zh-CN" b="1" kern="100" dirty="0">
                <a:latin typeface="微软雅黑" panose="020B0503020204020204" pitchFamily="34" charset="-122"/>
                <a:ea typeface="微软雅黑" panose="020B0503020204020204" pitchFamily="34" charset="-122"/>
              </a:rPr>
              <a:t>server </a:t>
            </a:r>
            <a:r>
              <a:rPr lang="zh-CN" altLang="en-US" b="1" kern="100" dirty="0">
                <a:latin typeface="微软雅黑" panose="020B0503020204020204" pitchFamily="34" charset="-122"/>
                <a:ea typeface="微软雅黑" panose="020B0503020204020204" pitchFamily="34" charset="-122"/>
              </a:rPr>
              <a:t>进程之间的通信</a:t>
            </a:r>
          </a:p>
        </p:txBody>
      </p:sp>
      <p:sp>
        <p:nvSpPr>
          <p:cNvPr id="2" name="文本框 1">
            <a:extLst>
              <a:ext uri="{FF2B5EF4-FFF2-40B4-BE49-F238E27FC236}">
                <a16:creationId xmlns:a16="http://schemas.microsoft.com/office/drawing/2014/main" id="{C615E3C5-6765-4DC7-EA16-5EDCB3987BFE}"/>
              </a:ext>
            </a:extLst>
          </p:cNvPr>
          <p:cNvSpPr txBox="1"/>
          <p:nvPr/>
        </p:nvSpPr>
        <p:spPr>
          <a:xfrm>
            <a:off x="622591" y="1722458"/>
            <a:ext cx="4729019" cy="4801314"/>
          </a:xfrm>
          <a:prstGeom prst="rect">
            <a:avLst/>
          </a:prstGeom>
          <a:noFill/>
        </p:spPr>
        <p:txBody>
          <a:bodyPr wrap="square" rtlCol="0">
            <a:spAutoFit/>
          </a:bodyPr>
          <a:lstStyle/>
          <a:p>
            <a:pPr algn="just"/>
            <a:r>
              <a:rPr lang="en-US" altLang="zh-CN" sz="1800" kern="100" dirty="0">
                <a:effectLst/>
                <a:latin typeface="宋体" panose="02010600030101010101" pitchFamily="2" charset="-122"/>
                <a:ea typeface="宋体" panose="02010600030101010101" pitchFamily="2" charset="-122"/>
              </a:rPr>
              <a:t>void client() { </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msgqid</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msgget</a:t>
            </a:r>
            <a:r>
              <a:rPr lang="en-US" altLang="zh-CN" sz="1800" kern="100" dirty="0">
                <a:effectLst/>
                <a:latin typeface="宋体" panose="02010600030101010101" pitchFamily="2" charset="-122"/>
                <a:ea typeface="宋体" panose="02010600030101010101" pitchFamily="2" charset="-122"/>
              </a:rPr>
              <a:t>(SVKEY,0777);//</a:t>
            </a:r>
            <a:r>
              <a:rPr lang="zh-CN" altLang="zh-CN" sz="1800" kern="100" dirty="0">
                <a:effectLst/>
                <a:latin typeface="Times New Roman" panose="02020603050405020304" pitchFamily="18" charset="0"/>
                <a:ea typeface="宋体" panose="02010600030101010101" pitchFamily="2" charset="-122"/>
              </a:rPr>
              <a:t>打开</a:t>
            </a:r>
            <a:r>
              <a:rPr lang="en-US" altLang="zh-CN" sz="1800" kern="100" dirty="0">
                <a:effectLst/>
                <a:latin typeface="Times New Roman" panose="02020603050405020304" pitchFamily="18" charset="0"/>
                <a:ea typeface="宋体" panose="02010600030101010101" pitchFamily="2" charset="-122"/>
              </a:rPr>
              <a:t>75#</a:t>
            </a:r>
            <a:r>
              <a:rPr lang="zh-CN" altLang="zh-CN" sz="1800" kern="100" dirty="0">
                <a:effectLst/>
                <a:latin typeface="Times New Roman" panose="02020603050405020304" pitchFamily="18" charset="0"/>
                <a:ea typeface="宋体" panose="02010600030101010101" pitchFamily="2" charset="-122"/>
              </a:rPr>
              <a:t>消息队列</a:t>
            </a:r>
            <a:r>
              <a:rPr lang="zh-CN" altLang="en-US" sz="1800" kern="100" dirty="0">
                <a:effectLst/>
                <a:latin typeface="Times New Roman" panose="02020603050405020304" pitchFamily="18" charset="0"/>
                <a:ea typeface="宋体" panose="02010600030101010101" pitchFamily="2" charset="-122"/>
              </a:rPr>
              <a:t>，</a:t>
            </a:r>
            <a:r>
              <a:rPr lang="en-US" altLang="zh-CN" sz="1800" kern="100" dirty="0">
                <a:effectLst/>
                <a:latin typeface="Times New Roman" panose="02020603050405020304" pitchFamily="18" charset="0"/>
                <a:ea typeface="宋体" panose="02010600030101010101" pitchFamily="2" charset="-122"/>
              </a:rPr>
              <a:t>0777</a:t>
            </a:r>
            <a:r>
              <a:rPr lang="zh-CN" altLang="en-US" sz="1800" kern="100" dirty="0">
                <a:effectLst/>
                <a:latin typeface="Times New Roman" panose="02020603050405020304" pitchFamily="18" charset="0"/>
                <a:ea typeface="宋体" panose="02010600030101010101" pitchFamily="2" charset="-122"/>
              </a:rPr>
              <a:t>表示提供可写可读的权限</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pid</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getpid</a:t>
            </a:r>
            <a:r>
              <a:rPr lang="en-US" altLang="zh-CN" sz="1800" kern="100" dirty="0">
                <a:effectLst/>
                <a:latin typeface="宋体" panose="02010600030101010101" pitchFamily="2" charset="-122"/>
                <a:ea typeface="宋体" panose="02010600030101010101" pitchFamily="2" charset="-122"/>
              </a:rPr>
              <a:t>();</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pint=(int *)</a:t>
            </a:r>
            <a:r>
              <a:rPr lang="en-US" altLang="zh-CN" sz="1800" kern="100" dirty="0" err="1">
                <a:effectLst/>
                <a:latin typeface="宋体" panose="02010600030101010101" pitchFamily="2" charset="-122"/>
                <a:ea typeface="宋体" panose="02010600030101010101" pitchFamily="2" charset="-122"/>
              </a:rPr>
              <a:t>msg.mtext</a:t>
            </a:r>
            <a:r>
              <a:rPr lang="en-US" altLang="zh-CN" sz="1800" kern="100" dirty="0">
                <a:effectLst/>
                <a:latin typeface="宋体" panose="02010600030101010101" pitchFamily="2" charset="-122"/>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把正文的内容传给</a:t>
            </a:r>
            <a:r>
              <a:rPr lang="en-US" altLang="zh-CN" sz="1800" kern="100" dirty="0">
                <a:effectLst/>
                <a:latin typeface="Times New Roman" panose="02020603050405020304" pitchFamily="18" charset="0"/>
                <a:ea typeface="宋体" panose="02010600030101010101" pitchFamily="2" charset="-122"/>
              </a:rPr>
              <a:t> pint</a:t>
            </a:r>
            <a:r>
              <a:rPr lang="zh-CN" altLang="zh-CN" sz="1800" kern="100" dirty="0">
                <a:effectLst/>
                <a:latin typeface="Times New Roman" panose="02020603050405020304" pitchFamily="18" charset="0"/>
                <a:ea typeface="宋体" panose="02010600030101010101" pitchFamily="2" charset="-122"/>
              </a:rPr>
              <a:t>，并强制转换类型</a:t>
            </a:r>
          </a:p>
          <a:p>
            <a:pPr algn="just"/>
            <a:r>
              <a:rPr lang="en-US" altLang="zh-CN" sz="1800" kern="100" dirty="0">
                <a:effectLst/>
                <a:latin typeface="宋体" panose="02010600030101010101" pitchFamily="2" charset="-122"/>
                <a:ea typeface="宋体" panose="02010600030101010101" pitchFamily="2" charset="-122"/>
              </a:rPr>
              <a:t>   *pint=</a:t>
            </a:r>
            <a:r>
              <a:rPr lang="en-US" altLang="zh-CN" sz="1800" kern="100" dirty="0" err="1">
                <a:effectLst/>
                <a:latin typeface="宋体" panose="02010600030101010101" pitchFamily="2" charset="-122"/>
                <a:ea typeface="宋体" panose="02010600030101010101" pitchFamily="2" charset="-122"/>
              </a:rPr>
              <a:t>pid</a:t>
            </a:r>
            <a:r>
              <a:rPr lang="en-US" altLang="zh-CN" sz="1800" kern="100" dirty="0">
                <a:effectLst/>
                <a:latin typeface="宋体" panose="02010600030101010101" pitchFamily="2" charset="-122"/>
                <a:ea typeface="宋体" panose="02010600030101010101" pitchFamily="2" charset="-122"/>
              </a:rPr>
              <a:t>;//pint</a:t>
            </a:r>
            <a:r>
              <a:rPr lang="zh-CN" altLang="zh-CN" sz="1800" kern="100" dirty="0">
                <a:effectLst/>
                <a:latin typeface="Times New Roman" panose="02020603050405020304" pitchFamily="18" charset="0"/>
                <a:ea typeface="宋体" panose="02010600030101010101" pitchFamily="2" charset="-122"/>
              </a:rPr>
              <a:t>指针指向</a:t>
            </a:r>
            <a:r>
              <a:rPr lang="en-US" altLang="zh-CN" sz="1800" kern="100" dirty="0">
                <a:effectLst/>
                <a:latin typeface="Times New Roman" panose="02020603050405020304" pitchFamily="18" charset="0"/>
                <a:ea typeface="宋体" panose="02010600030101010101" pitchFamily="2" charset="-122"/>
              </a:rPr>
              <a:t>client</a:t>
            </a:r>
            <a:r>
              <a:rPr lang="zh-CN" altLang="zh-CN" sz="1800" kern="100" dirty="0">
                <a:effectLst/>
                <a:latin typeface="Times New Roman" panose="02020603050405020304" pitchFamily="18" charset="0"/>
                <a:ea typeface="宋体" panose="02010600030101010101" pitchFamily="2" charset="-122"/>
              </a:rPr>
              <a:t>进程标识符</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msg.mtype</a:t>
            </a:r>
            <a:r>
              <a:rPr lang="en-US" altLang="zh-CN" sz="1800" kern="100" dirty="0">
                <a:effectLst/>
                <a:latin typeface="宋体" panose="02010600030101010101" pitchFamily="2" charset="-122"/>
                <a:ea typeface="宋体" panose="02010600030101010101" pitchFamily="2" charset="-122"/>
              </a:rPr>
              <a:t>=1;//</a:t>
            </a:r>
            <a:r>
              <a:rPr lang="zh-CN" altLang="zh-CN" sz="1800" kern="100" dirty="0">
                <a:effectLst/>
                <a:latin typeface="Times New Roman" panose="02020603050405020304" pitchFamily="18" charset="0"/>
                <a:ea typeface="宋体" panose="02010600030101010101" pitchFamily="2" charset="-122"/>
              </a:rPr>
              <a:t>消息类型为</a:t>
            </a:r>
            <a:r>
              <a:rPr lang="en-US" altLang="zh-CN" sz="1800" kern="100" dirty="0">
                <a:effectLst/>
                <a:latin typeface="Times New Roman" panose="02020603050405020304" pitchFamily="18" charset="0"/>
                <a:ea typeface="宋体" panose="02010600030101010101" pitchFamily="2" charset="-122"/>
              </a:rPr>
              <a:t>1</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msgsnd</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msgqid</a:t>
            </a:r>
            <a:r>
              <a:rPr lang="en-US" altLang="zh-CN" sz="1800" kern="100" dirty="0">
                <a:effectLst/>
                <a:latin typeface="宋体" panose="02010600030101010101" pitchFamily="2" charset="-122"/>
                <a:ea typeface="宋体" panose="02010600030101010101" pitchFamily="2" charset="-122"/>
              </a:rPr>
              <a:t>,&amp;</a:t>
            </a:r>
            <a:r>
              <a:rPr lang="en-US" altLang="zh-CN" sz="1800" kern="100" dirty="0" err="1">
                <a:effectLst/>
                <a:latin typeface="宋体" panose="02010600030101010101" pitchFamily="2" charset="-122"/>
                <a:ea typeface="宋体" panose="02010600030101010101" pitchFamily="2" charset="-122"/>
              </a:rPr>
              <a:t>msg,sizeof</a:t>
            </a:r>
            <a:r>
              <a:rPr lang="en-US" altLang="zh-CN" sz="1800" kern="100" dirty="0">
                <a:effectLst/>
                <a:latin typeface="宋体" panose="02010600030101010101" pitchFamily="2" charset="-122"/>
                <a:ea typeface="宋体" panose="02010600030101010101" pitchFamily="2" charset="-122"/>
              </a:rPr>
              <a:t>(int),0);//</a:t>
            </a:r>
            <a:r>
              <a:rPr lang="zh-CN" altLang="zh-CN" sz="1800" kern="100" dirty="0">
                <a:effectLst/>
                <a:latin typeface="Times New Roman" panose="02020603050405020304" pitchFamily="18" charset="0"/>
                <a:ea typeface="宋体" panose="02010600030101010101" pitchFamily="2" charset="-122"/>
              </a:rPr>
              <a:t>发送消息</a:t>
            </a:r>
            <a:r>
              <a:rPr lang="en-US" altLang="zh-CN" sz="1800" kern="100" dirty="0">
                <a:effectLst/>
                <a:latin typeface="Times New Roman" panose="02020603050405020304" pitchFamily="18" charset="0"/>
                <a:ea typeface="宋体" panose="02010600030101010101" pitchFamily="2" charset="-122"/>
              </a:rPr>
              <a:t>msg</a:t>
            </a:r>
            <a:r>
              <a:rPr lang="zh-CN" altLang="zh-CN" sz="1800" kern="100" dirty="0">
                <a:effectLst/>
                <a:latin typeface="Times New Roman" panose="02020603050405020304" pitchFamily="18" charset="0"/>
                <a:ea typeface="宋体" panose="02010600030101010101" pitchFamily="2" charset="-122"/>
              </a:rPr>
              <a:t>入</a:t>
            </a:r>
            <a:r>
              <a:rPr lang="en-US" altLang="zh-CN" sz="1800" kern="100" dirty="0" err="1">
                <a:effectLst/>
                <a:latin typeface="Times New Roman" panose="02020603050405020304" pitchFamily="18" charset="0"/>
                <a:ea typeface="宋体" panose="02010600030101010101" pitchFamily="2" charset="-122"/>
              </a:rPr>
              <a:t>msgqid</a:t>
            </a:r>
            <a:r>
              <a:rPr lang="zh-CN" altLang="zh-CN" sz="1800" kern="100" dirty="0">
                <a:effectLst/>
                <a:latin typeface="Times New Roman" panose="02020603050405020304" pitchFamily="18" charset="0"/>
                <a:ea typeface="宋体" panose="02010600030101010101" pitchFamily="2" charset="-122"/>
              </a:rPr>
              <a:t>消息队列</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msgrcv</a:t>
            </a:r>
            <a:r>
              <a:rPr lang="en-US" altLang="zh-CN" sz="1800" kern="100" dirty="0">
                <a:effectLst/>
                <a:latin typeface="宋体" panose="02010600030101010101" pitchFamily="2" charset="-122"/>
                <a:ea typeface="宋体" panose="02010600030101010101" pitchFamily="2" charset="-122"/>
              </a:rPr>
              <a:t>(msgqid,&amp;msg,250,pid,0);//</a:t>
            </a:r>
            <a:r>
              <a:rPr lang="zh-CN" altLang="zh-CN" sz="1800" kern="100" dirty="0">
                <a:effectLst/>
                <a:latin typeface="Times New Roman" panose="02020603050405020304" pitchFamily="18" charset="0"/>
                <a:ea typeface="宋体" panose="02010600030101010101" pitchFamily="2" charset="-122"/>
              </a:rPr>
              <a:t>从队列</a:t>
            </a:r>
            <a:r>
              <a:rPr lang="en-US" altLang="zh-CN" sz="1800" kern="100" dirty="0" err="1">
                <a:effectLst/>
                <a:latin typeface="Times New Roman" panose="02020603050405020304" pitchFamily="18" charset="0"/>
                <a:ea typeface="宋体" panose="02010600030101010101" pitchFamily="2" charset="-122"/>
              </a:rPr>
              <a:t>msgqid</a:t>
            </a:r>
            <a:r>
              <a:rPr lang="zh-CN" altLang="zh-CN" sz="1800" kern="100" dirty="0">
                <a:effectLst/>
                <a:latin typeface="Times New Roman" panose="02020603050405020304" pitchFamily="18" charset="0"/>
                <a:ea typeface="宋体" panose="02010600030101010101" pitchFamily="2" charset="-122"/>
              </a:rPr>
              <a:t>接收消息</a:t>
            </a:r>
            <a:r>
              <a:rPr lang="en-US" altLang="zh-CN" sz="1800" kern="100" dirty="0">
                <a:effectLst/>
                <a:latin typeface="Times New Roman" panose="02020603050405020304" pitchFamily="18" charset="0"/>
                <a:ea typeface="宋体" panose="02010600030101010101" pitchFamily="2" charset="-122"/>
              </a:rPr>
              <a:t>msg </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printf</a:t>
            </a:r>
            <a:r>
              <a:rPr lang="en-US" altLang="zh-CN" sz="1800" kern="100" dirty="0">
                <a:effectLst/>
                <a:latin typeface="宋体" panose="02010600030101010101" pitchFamily="2" charset="-122"/>
                <a:ea typeface="宋体" panose="02010600030101010101" pitchFamily="2" charset="-122"/>
              </a:rPr>
              <a:t>("(client):receive reply from </a:t>
            </a:r>
            <a:r>
              <a:rPr lang="en-US" altLang="zh-CN" sz="1800" kern="100" dirty="0" err="1">
                <a:effectLst/>
                <a:latin typeface="宋体" panose="02010600030101010101" pitchFamily="2" charset="-122"/>
                <a:ea typeface="宋体" panose="02010600030101010101" pitchFamily="2" charset="-122"/>
              </a:rPr>
              <a:t>pid</a:t>
            </a:r>
            <a:r>
              <a:rPr lang="en-US" altLang="zh-CN" sz="1800" kern="100" dirty="0">
                <a:effectLst/>
                <a:latin typeface="宋体" panose="02010600030101010101" pitchFamily="2" charset="-122"/>
                <a:ea typeface="宋体" panose="02010600030101010101" pitchFamily="2" charset="-122"/>
              </a:rPr>
              <a:t>=%d\n",*pint);//</a:t>
            </a:r>
            <a:r>
              <a:rPr lang="zh-CN" altLang="zh-CN" sz="1800" kern="100" dirty="0">
                <a:effectLst/>
                <a:latin typeface="Times New Roman" panose="02020603050405020304" pitchFamily="18" charset="0"/>
                <a:ea typeface="宋体" panose="02010600030101010101" pitchFamily="2" charset="-122"/>
              </a:rPr>
              <a:t>显示</a:t>
            </a:r>
            <a:r>
              <a:rPr lang="en-US" altLang="zh-CN" sz="1800" kern="100" dirty="0">
                <a:effectLst/>
                <a:latin typeface="Times New Roman" panose="02020603050405020304" pitchFamily="18" charset="0"/>
                <a:ea typeface="宋体" panose="02010600030101010101" pitchFamily="2" charset="-122"/>
              </a:rPr>
              <a:t> server</a:t>
            </a:r>
            <a:r>
              <a:rPr lang="zh-CN" altLang="zh-CN" sz="1800" kern="100" dirty="0">
                <a:effectLst/>
                <a:latin typeface="Times New Roman" panose="02020603050405020304" pitchFamily="18" charset="0"/>
                <a:ea typeface="宋体" panose="02010600030101010101" pitchFamily="2" charset="-122"/>
              </a:rPr>
              <a:t>进程标识数</a:t>
            </a:r>
          </a:p>
          <a:p>
            <a:pPr algn="just"/>
            <a:r>
              <a:rPr lang="en-US" altLang="zh-CN" sz="1800" kern="100" dirty="0">
                <a:effectLst/>
                <a:latin typeface="宋体" panose="02010600030101010101" pitchFamily="2" charset="-122"/>
                <a:ea typeface="宋体" panose="02010600030101010101" pitchFamily="2" charset="-122"/>
              </a:rPr>
              <a:t>   exit(0); </a:t>
            </a:r>
            <a:endParaRPr lang="zh-CN" altLang="zh-CN" sz="1800" kern="100" dirty="0">
              <a:effectLst/>
              <a:latin typeface="Times New Roman" panose="02020603050405020304" pitchFamily="18" charset="0"/>
              <a:ea typeface="宋体" panose="02010600030101010101" pitchFamily="2" charset="-122"/>
            </a:endParaRPr>
          </a:p>
          <a:p>
            <a:r>
              <a:rPr lang="en-US" altLang="zh-CN" sz="1800" kern="100" dirty="0">
                <a:effectLst/>
                <a:latin typeface="宋体" panose="02010600030101010101" pitchFamily="2" charset="-122"/>
                <a:cs typeface="Times New Roman" panose="02020603050405020304" pitchFamily="18" charset="0"/>
              </a:rPr>
              <a:t>}</a:t>
            </a:r>
            <a:endParaRPr lang="en-US" altLang="zh-CN" dirty="0"/>
          </a:p>
        </p:txBody>
      </p:sp>
      <p:sp>
        <p:nvSpPr>
          <p:cNvPr id="8" name="文本框 7">
            <a:extLst>
              <a:ext uri="{FF2B5EF4-FFF2-40B4-BE49-F238E27FC236}">
                <a16:creationId xmlns:a16="http://schemas.microsoft.com/office/drawing/2014/main" id="{ED3FEFB7-7AB1-EAED-81FF-D623A1BD74D0}"/>
              </a:ext>
            </a:extLst>
          </p:cNvPr>
          <p:cNvSpPr txBox="1"/>
          <p:nvPr/>
        </p:nvSpPr>
        <p:spPr>
          <a:xfrm>
            <a:off x="6095999" y="1722458"/>
            <a:ext cx="4729019" cy="5078313"/>
          </a:xfrm>
          <a:prstGeom prst="rect">
            <a:avLst/>
          </a:prstGeom>
          <a:noFill/>
        </p:spPr>
        <p:txBody>
          <a:bodyPr wrap="square" rtlCol="0">
            <a:spAutoFit/>
          </a:bodyPr>
          <a:lstStyle/>
          <a:p>
            <a:pPr algn="just"/>
            <a:r>
              <a:rPr lang="en-US" altLang="zh-CN" sz="1800" kern="100" dirty="0">
                <a:effectLst/>
                <a:latin typeface="宋体" panose="02010600030101010101" pitchFamily="2" charset="-122"/>
                <a:ea typeface="宋体" panose="02010600030101010101" pitchFamily="2" charset="-122"/>
              </a:rPr>
              <a:t>void server( ) </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msgqid</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msgget</a:t>
            </a:r>
            <a:r>
              <a:rPr lang="en-US" altLang="zh-CN" sz="1800" kern="100" dirty="0">
                <a:effectLst/>
                <a:latin typeface="宋体" panose="02010600030101010101" pitchFamily="2" charset="-122"/>
                <a:ea typeface="宋体" panose="02010600030101010101" pitchFamily="2" charset="-122"/>
              </a:rPr>
              <a:t>(SVKEY,0777|IPC_CREAT);//</a:t>
            </a:r>
            <a:r>
              <a:rPr lang="zh-CN" altLang="zh-CN" sz="1800" kern="100" dirty="0">
                <a:effectLst/>
                <a:latin typeface="Times New Roman" panose="02020603050405020304" pitchFamily="18" charset="0"/>
                <a:ea typeface="宋体" panose="02010600030101010101" pitchFamily="2" charset="-122"/>
              </a:rPr>
              <a:t>创建</a:t>
            </a:r>
            <a:r>
              <a:rPr lang="en-US" altLang="zh-CN" sz="1800" kern="100" dirty="0">
                <a:effectLst/>
                <a:latin typeface="Times New Roman" panose="02020603050405020304" pitchFamily="18" charset="0"/>
                <a:ea typeface="宋体" panose="02010600030101010101" pitchFamily="2" charset="-122"/>
              </a:rPr>
              <a:t>75#</a:t>
            </a:r>
            <a:r>
              <a:rPr lang="zh-CN" altLang="zh-CN" sz="1800" kern="100" dirty="0">
                <a:effectLst/>
                <a:latin typeface="Times New Roman" panose="02020603050405020304" pitchFamily="18" charset="0"/>
                <a:ea typeface="宋体" panose="02010600030101010101" pitchFamily="2" charset="-122"/>
              </a:rPr>
              <a:t>消息队列 </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msgrcv</a:t>
            </a:r>
            <a:r>
              <a:rPr lang="en-US" altLang="zh-CN" sz="1800" kern="100" dirty="0">
                <a:effectLst/>
                <a:latin typeface="宋体" panose="02010600030101010101" pitchFamily="2" charset="-122"/>
                <a:ea typeface="宋体" panose="02010600030101010101" pitchFamily="2" charset="-122"/>
              </a:rPr>
              <a:t>(msgqid,&amp;msg,250,1,0);//</a:t>
            </a:r>
            <a:r>
              <a:rPr lang="zh-CN" altLang="zh-CN" sz="1800" kern="100" dirty="0">
                <a:effectLst/>
                <a:latin typeface="Times New Roman" panose="02020603050405020304" pitchFamily="18" charset="0"/>
                <a:ea typeface="宋体" panose="02010600030101010101" pitchFamily="2" charset="-122"/>
              </a:rPr>
              <a:t>接收</a:t>
            </a:r>
            <a:r>
              <a:rPr lang="en-US" altLang="zh-CN" sz="1800" kern="100" dirty="0">
                <a:effectLst/>
                <a:latin typeface="Times New Roman" panose="02020603050405020304" pitchFamily="18" charset="0"/>
                <a:ea typeface="宋体" panose="02010600030101010101" pitchFamily="2" charset="-122"/>
              </a:rPr>
              <a:t>client</a:t>
            </a:r>
            <a:r>
              <a:rPr lang="zh-CN" altLang="zh-CN" sz="1800" kern="100" dirty="0">
                <a:effectLst/>
                <a:latin typeface="Times New Roman" panose="02020603050405020304" pitchFamily="18" charset="0"/>
                <a:ea typeface="宋体" panose="02010600030101010101" pitchFamily="2" charset="-122"/>
              </a:rPr>
              <a:t>进程标识数消息 </a:t>
            </a:r>
          </a:p>
          <a:p>
            <a:pPr algn="just"/>
            <a:r>
              <a:rPr lang="en-US" altLang="zh-CN" sz="1800" kern="100" dirty="0">
                <a:effectLst/>
                <a:latin typeface="宋体" panose="02010600030101010101" pitchFamily="2" charset="-122"/>
                <a:ea typeface="宋体" panose="02010600030101010101" pitchFamily="2" charset="-122"/>
              </a:rPr>
              <a:t>   pint=(int *)</a:t>
            </a:r>
            <a:r>
              <a:rPr lang="en-US" altLang="zh-CN" sz="1800" kern="100" dirty="0" err="1">
                <a:effectLst/>
                <a:latin typeface="宋体" panose="02010600030101010101" pitchFamily="2" charset="-122"/>
                <a:ea typeface="宋体" panose="02010600030101010101" pitchFamily="2" charset="-122"/>
              </a:rPr>
              <a:t>msg.mtext</a:t>
            </a:r>
            <a:r>
              <a:rPr lang="en-US" altLang="zh-CN" sz="1800" kern="100" dirty="0">
                <a:effectLst/>
                <a:latin typeface="宋体" panose="02010600030101010101" pitchFamily="2" charset="-122"/>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把正文的内容传给</a:t>
            </a:r>
            <a:r>
              <a:rPr lang="en-US" altLang="zh-CN" sz="1800" kern="100" dirty="0">
                <a:effectLst/>
                <a:latin typeface="Times New Roman" panose="02020603050405020304" pitchFamily="18" charset="0"/>
                <a:ea typeface="宋体" panose="02010600030101010101" pitchFamily="2" charset="-122"/>
              </a:rPr>
              <a:t> pint</a:t>
            </a:r>
            <a:r>
              <a:rPr lang="zh-CN" altLang="zh-CN" sz="1800" kern="100" dirty="0">
                <a:effectLst/>
                <a:latin typeface="Times New Roman" panose="02020603050405020304" pitchFamily="18" charset="0"/>
                <a:ea typeface="宋体" panose="02010600030101010101" pitchFamily="2" charset="-122"/>
              </a:rPr>
              <a:t>，并强制转换类型 </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pid</a:t>
            </a:r>
            <a:r>
              <a:rPr lang="en-US" altLang="zh-CN" sz="1800" kern="100" dirty="0">
                <a:effectLst/>
                <a:latin typeface="宋体" panose="02010600030101010101" pitchFamily="2" charset="-122"/>
                <a:ea typeface="宋体" panose="02010600030101010101" pitchFamily="2" charset="-122"/>
              </a:rPr>
              <a:t>=*pint;//</a:t>
            </a:r>
            <a:r>
              <a:rPr lang="zh-CN" altLang="zh-CN" sz="1800" kern="100" dirty="0">
                <a:effectLst/>
                <a:latin typeface="Times New Roman" panose="02020603050405020304" pitchFamily="18" charset="0"/>
                <a:ea typeface="宋体" panose="02010600030101010101" pitchFamily="2" charset="-122"/>
              </a:rPr>
              <a:t>获得</a:t>
            </a:r>
            <a:r>
              <a:rPr lang="en-US" altLang="zh-CN" sz="1800" kern="100" dirty="0">
                <a:effectLst/>
                <a:latin typeface="Times New Roman" panose="02020603050405020304" pitchFamily="18" charset="0"/>
                <a:ea typeface="宋体" panose="02010600030101010101" pitchFamily="2" charset="-122"/>
              </a:rPr>
              <a:t> </a:t>
            </a:r>
            <a:r>
              <a:rPr lang="en-US" altLang="zh-CN" sz="1800" kern="100" dirty="0" err="1">
                <a:effectLst/>
                <a:latin typeface="Times New Roman" panose="02020603050405020304" pitchFamily="18" charset="0"/>
                <a:ea typeface="宋体" panose="02010600030101010101" pitchFamily="2" charset="-122"/>
              </a:rPr>
              <a:t>cilent</a:t>
            </a:r>
            <a:r>
              <a:rPr lang="en-US" altLang="zh-CN" sz="1800" kern="100" dirty="0">
                <a:effectLst/>
                <a:latin typeface="Times New Roman" panose="02020603050405020304" pitchFamily="18" charset="0"/>
                <a:ea typeface="宋体" panose="02010600030101010101" pitchFamily="2" charset="-122"/>
              </a:rPr>
              <a:t> </a:t>
            </a:r>
            <a:r>
              <a:rPr lang="zh-CN" altLang="zh-CN" sz="1800" kern="100" dirty="0">
                <a:effectLst/>
                <a:latin typeface="Times New Roman" panose="02020603050405020304" pitchFamily="18" charset="0"/>
                <a:ea typeface="宋体" panose="02010600030101010101" pitchFamily="2" charset="-122"/>
              </a:rPr>
              <a:t>进程标识数</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printf</a:t>
            </a:r>
            <a:r>
              <a:rPr lang="en-US" altLang="zh-CN" sz="1800" kern="100" dirty="0">
                <a:effectLst/>
                <a:latin typeface="宋体" panose="02010600030101010101" pitchFamily="2" charset="-122"/>
                <a:ea typeface="宋体" panose="02010600030101010101" pitchFamily="2" charset="-122"/>
              </a:rPr>
              <a:t>("(server):serving for client </a:t>
            </a:r>
            <a:r>
              <a:rPr lang="en-US" altLang="zh-CN" sz="1800" kern="100" dirty="0" err="1">
                <a:effectLst/>
                <a:latin typeface="宋体" panose="02010600030101010101" pitchFamily="2" charset="-122"/>
                <a:ea typeface="宋体" panose="02010600030101010101" pitchFamily="2" charset="-122"/>
              </a:rPr>
              <a:t>pid</a:t>
            </a:r>
            <a:r>
              <a:rPr lang="en-US" altLang="zh-CN" sz="1800" kern="100" dirty="0">
                <a:effectLst/>
                <a:latin typeface="宋体" panose="02010600030101010101" pitchFamily="2" charset="-122"/>
                <a:ea typeface="宋体" panose="02010600030101010101" pitchFamily="2" charset="-122"/>
              </a:rPr>
              <a:t>=%d\n",</a:t>
            </a:r>
            <a:r>
              <a:rPr lang="en-US" altLang="zh-CN" sz="1800" kern="100" dirty="0" err="1">
                <a:effectLst/>
                <a:latin typeface="宋体" panose="02010600030101010101" pitchFamily="2" charset="-122"/>
                <a:ea typeface="宋体" panose="02010600030101010101" pitchFamily="2" charset="-122"/>
              </a:rPr>
              <a:t>pid</a:t>
            </a:r>
            <a:r>
              <a:rPr lang="en-US" altLang="zh-CN" sz="1800" kern="100" dirty="0">
                <a:effectLst/>
                <a:latin typeface="宋体" panose="02010600030101010101" pitchFamily="2" charset="-122"/>
                <a:ea typeface="宋体" panose="02010600030101010101" pitchFamily="2" charset="-122"/>
              </a:rPr>
              <a:t>); </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msg.mtype</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pid</a:t>
            </a:r>
            <a:r>
              <a:rPr lang="en-US" altLang="zh-CN" sz="1800" kern="100" dirty="0">
                <a:effectLst/>
                <a:latin typeface="宋体" panose="02010600030101010101" pitchFamily="2" charset="-122"/>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消息类型为</a:t>
            </a:r>
            <a:r>
              <a:rPr lang="en-US" altLang="zh-CN" sz="1800" kern="100" dirty="0">
                <a:effectLst/>
                <a:latin typeface="Times New Roman" panose="02020603050405020304" pitchFamily="18" charset="0"/>
                <a:ea typeface="宋体" panose="02010600030101010101" pitchFamily="2" charset="-122"/>
              </a:rPr>
              <a:t> client </a:t>
            </a:r>
            <a:r>
              <a:rPr lang="zh-CN" altLang="zh-CN" sz="1800" kern="100" dirty="0">
                <a:effectLst/>
                <a:latin typeface="Times New Roman" panose="02020603050405020304" pitchFamily="18" charset="0"/>
                <a:ea typeface="宋体" panose="02010600030101010101" pitchFamily="2" charset="-122"/>
              </a:rPr>
              <a:t>进程标识数</a:t>
            </a:r>
          </a:p>
          <a:p>
            <a:pPr algn="just"/>
            <a:r>
              <a:rPr lang="en-US" altLang="zh-CN" sz="1800" kern="100" dirty="0">
                <a:effectLst/>
                <a:latin typeface="宋体" panose="02010600030101010101" pitchFamily="2" charset="-122"/>
                <a:ea typeface="宋体" panose="02010600030101010101" pitchFamily="2" charset="-122"/>
              </a:rPr>
              <a:t>   *pint=</a:t>
            </a:r>
            <a:r>
              <a:rPr lang="en-US" altLang="zh-CN" sz="1800" kern="100" dirty="0" err="1">
                <a:effectLst/>
                <a:latin typeface="宋体" panose="02010600030101010101" pitchFamily="2" charset="-122"/>
                <a:ea typeface="宋体" panose="02010600030101010101" pitchFamily="2" charset="-122"/>
              </a:rPr>
              <a:t>getpid</a:t>
            </a:r>
            <a:r>
              <a:rPr lang="en-US" altLang="zh-CN" sz="1800" kern="100" dirty="0">
                <a:effectLst/>
                <a:latin typeface="宋体" panose="02010600030101010101" pitchFamily="2" charset="-122"/>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获取</a:t>
            </a:r>
            <a:r>
              <a:rPr lang="en-US" altLang="zh-CN" sz="1800" kern="100" dirty="0">
                <a:effectLst/>
                <a:latin typeface="Times New Roman" panose="02020603050405020304" pitchFamily="18" charset="0"/>
                <a:ea typeface="宋体" panose="02010600030101010101" pitchFamily="2" charset="-122"/>
              </a:rPr>
              <a:t> server </a:t>
            </a:r>
            <a:r>
              <a:rPr lang="zh-CN" altLang="zh-CN" sz="1800" kern="100" dirty="0">
                <a:effectLst/>
                <a:latin typeface="Times New Roman" panose="02020603050405020304" pitchFamily="18" charset="0"/>
                <a:ea typeface="宋体" panose="02010600030101010101" pitchFamily="2" charset="-122"/>
              </a:rPr>
              <a:t>进程标识数 </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msgsnd</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msgqid</a:t>
            </a:r>
            <a:r>
              <a:rPr lang="en-US" altLang="zh-CN" sz="1800" kern="100" dirty="0">
                <a:effectLst/>
                <a:latin typeface="宋体" panose="02010600030101010101" pitchFamily="2" charset="-122"/>
                <a:ea typeface="宋体" panose="02010600030101010101" pitchFamily="2" charset="-122"/>
              </a:rPr>
              <a:t>,&amp;</a:t>
            </a:r>
            <a:r>
              <a:rPr lang="en-US" altLang="zh-CN" sz="1800" kern="100" dirty="0" err="1">
                <a:effectLst/>
                <a:latin typeface="宋体" panose="02010600030101010101" pitchFamily="2" charset="-122"/>
                <a:ea typeface="宋体" panose="02010600030101010101" pitchFamily="2" charset="-122"/>
              </a:rPr>
              <a:t>msg,sizeof</a:t>
            </a:r>
            <a:r>
              <a:rPr lang="en-US" altLang="zh-CN" sz="1800" kern="100" dirty="0">
                <a:effectLst/>
                <a:latin typeface="宋体" panose="02010600030101010101" pitchFamily="2" charset="-122"/>
                <a:ea typeface="宋体" panose="02010600030101010101" pitchFamily="2" charset="-122"/>
              </a:rPr>
              <a:t>(int),0);//</a:t>
            </a:r>
            <a:r>
              <a:rPr lang="zh-CN" altLang="zh-CN" sz="1800" kern="100" dirty="0">
                <a:effectLst/>
                <a:latin typeface="Times New Roman" panose="02020603050405020304" pitchFamily="18" charset="0"/>
                <a:ea typeface="宋体" panose="02010600030101010101" pitchFamily="2" charset="-122"/>
              </a:rPr>
              <a:t>发送消息 </a:t>
            </a:r>
          </a:p>
          <a:p>
            <a:pPr algn="just"/>
            <a:r>
              <a:rPr lang="en-US" altLang="zh-CN" sz="1800" kern="100" dirty="0">
                <a:effectLst/>
                <a:latin typeface="宋体" panose="02010600030101010101" pitchFamily="2" charset="-122"/>
                <a:ea typeface="宋体" panose="02010600030101010101" pitchFamily="2" charset="-122"/>
              </a:rPr>
              <a:t>   exit(0); </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a:t>
            </a:r>
            <a:endParaRPr lang="en-US" altLang="zh-CN" dirty="0"/>
          </a:p>
        </p:txBody>
      </p:sp>
    </p:spTree>
    <p:extLst>
      <p:ext uri="{BB962C8B-B14F-4D97-AF65-F5344CB8AC3E}">
        <p14:creationId xmlns:p14="http://schemas.microsoft.com/office/powerpoint/2010/main" val="596181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E671C0C-5219-4689-AFF7-6794AEA961BF}"/>
              </a:ext>
            </a:extLst>
          </p:cNvPr>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实验内容</a:t>
            </a:r>
            <a:endParaRPr lang="en-US" altLang="zh-CN" sz="4000" dirty="0">
              <a:solidFill>
                <a:srgbClr val="003399"/>
              </a:solidFill>
              <a:latin typeface="黑体" panose="02010609060101010101" pitchFamily="49" charset="-122"/>
              <a:ea typeface="黑体" panose="02010609060101010101" pitchFamily="49" charset="-122"/>
            </a:endParaRPr>
          </a:p>
        </p:txBody>
      </p:sp>
      <p:grpSp>
        <p:nvGrpSpPr>
          <p:cNvPr id="5" name="组合 4">
            <a:extLst>
              <a:ext uri="{FF2B5EF4-FFF2-40B4-BE49-F238E27FC236}">
                <a16:creationId xmlns:a16="http://schemas.microsoft.com/office/drawing/2014/main" id="{03E58F5A-10D6-4682-A263-81362E8B3B19}"/>
              </a:ext>
            </a:extLst>
          </p:cNvPr>
          <p:cNvGrpSpPr/>
          <p:nvPr/>
        </p:nvGrpSpPr>
        <p:grpSpPr>
          <a:xfrm>
            <a:off x="320172" y="274706"/>
            <a:ext cx="540000" cy="540000"/>
            <a:chOff x="328496" y="364706"/>
            <a:chExt cx="540000" cy="540000"/>
          </a:xfrm>
        </p:grpSpPr>
        <p:sp>
          <p:nvSpPr>
            <p:cNvPr id="6" name="矩形 5">
              <a:extLst>
                <a:ext uri="{FF2B5EF4-FFF2-40B4-BE49-F238E27FC236}">
                  <a16:creationId xmlns:a16="http://schemas.microsoft.com/office/drawing/2014/main" id="{02E87390-9AC7-46E2-800A-E4392749AF42}"/>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59DE531D-8085-4D8B-9791-0F3F1D93B63F}"/>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39" name="文本框 38">
            <a:extLst>
              <a:ext uri="{FF2B5EF4-FFF2-40B4-BE49-F238E27FC236}">
                <a16:creationId xmlns:a16="http://schemas.microsoft.com/office/drawing/2014/main" id="{7B73A16A-1092-42A3-B6CE-7BA90226B239}"/>
              </a:ext>
            </a:extLst>
          </p:cNvPr>
          <p:cNvSpPr txBox="1"/>
          <p:nvPr/>
        </p:nvSpPr>
        <p:spPr>
          <a:xfrm>
            <a:off x="622591" y="999286"/>
            <a:ext cx="10946817" cy="562783"/>
          </a:xfrm>
          <a:prstGeom prst="rect">
            <a:avLst/>
          </a:prstGeom>
          <a:noFill/>
        </p:spPr>
        <p:txBody>
          <a:bodyPr wrap="square">
            <a:spAutoFit/>
          </a:bodyPr>
          <a:lstStyle/>
          <a:p>
            <a:pPr algn="just">
              <a:lnSpc>
                <a:spcPct val="200000"/>
              </a:lnSpc>
            </a:pPr>
            <a:r>
              <a:rPr lang="zh-CN" altLang="en-US" b="1" kern="100" dirty="0">
                <a:latin typeface="微软雅黑" panose="020B0503020204020204" pitchFamily="34" charset="-122"/>
                <a:ea typeface="微软雅黑" panose="020B0503020204020204" pitchFamily="34" charset="-122"/>
              </a:rPr>
              <a:t>实验</a:t>
            </a:r>
            <a:r>
              <a:rPr lang="en-US" altLang="zh-CN" b="1" kern="100" dirty="0">
                <a:latin typeface="微软雅黑" panose="020B0503020204020204" pitchFamily="34" charset="-122"/>
                <a:ea typeface="微软雅黑" panose="020B0503020204020204" pitchFamily="34" charset="-122"/>
              </a:rPr>
              <a:t>1</a:t>
            </a:r>
            <a:r>
              <a:rPr lang="zh-CN" altLang="en-US" b="1" kern="100" dirty="0">
                <a:latin typeface="微软雅黑" panose="020B0503020204020204" pitchFamily="34" charset="-122"/>
                <a:ea typeface="微软雅黑" panose="020B0503020204020204" pitchFamily="34" charset="-122"/>
              </a:rPr>
              <a:t>：使用消息缓冲队列来实现 </a:t>
            </a:r>
            <a:r>
              <a:rPr lang="en-US" altLang="zh-CN" b="1" kern="100" dirty="0">
                <a:latin typeface="微软雅黑" panose="020B0503020204020204" pitchFamily="34" charset="-122"/>
                <a:ea typeface="微软雅黑" panose="020B0503020204020204" pitchFamily="34" charset="-122"/>
              </a:rPr>
              <a:t>client </a:t>
            </a:r>
            <a:r>
              <a:rPr lang="zh-CN" altLang="en-US" b="1" kern="100" dirty="0">
                <a:latin typeface="微软雅黑" panose="020B0503020204020204" pitchFamily="34" charset="-122"/>
                <a:ea typeface="微软雅黑" panose="020B0503020204020204" pitchFamily="34" charset="-122"/>
              </a:rPr>
              <a:t>进程和 </a:t>
            </a:r>
            <a:r>
              <a:rPr lang="en-US" altLang="zh-CN" b="1" kern="100" dirty="0">
                <a:latin typeface="微软雅黑" panose="020B0503020204020204" pitchFamily="34" charset="-122"/>
                <a:ea typeface="微软雅黑" panose="020B0503020204020204" pitchFamily="34" charset="-122"/>
              </a:rPr>
              <a:t>server </a:t>
            </a:r>
            <a:r>
              <a:rPr lang="zh-CN" altLang="en-US" b="1" kern="100" dirty="0">
                <a:latin typeface="微软雅黑" panose="020B0503020204020204" pitchFamily="34" charset="-122"/>
                <a:ea typeface="微软雅黑" panose="020B0503020204020204" pitchFamily="34" charset="-122"/>
              </a:rPr>
              <a:t>进程之间的通信</a:t>
            </a:r>
          </a:p>
        </p:txBody>
      </p:sp>
      <p:sp>
        <p:nvSpPr>
          <p:cNvPr id="3" name="文本框 2">
            <a:extLst>
              <a:ext uri="{FF2B5EF4-FFF2-40B4-BE49-F238E27FC236}">
                <a16:creationId xmlns:a16="http://schemas.microsoft.com/office/drawing/2014/main" id="{439F69D7-237A-44A7-F86B-5FCDEE23C539}"/>
              </a:ext>
            </a:extLst>
          </p:cNvPr>
          <p:cNvSpPr txBox="1"/>
          <p:nvPr/>
        </p:nvSpPr>
        <p:spPr>
          <a:xfrm>
            <a:off x="410155" y="2399314"/>
            <a:ext cx="4729019" cy="369332"/>
          </a:xfrm>
          <a:prstGeom prst="rect">
            <a:avLst/>
          </a:prstGeom>
          <a:noFill/>
        </p:spPr>
        <p:txBody>
          <a:bodyPr wrap="square" rtlCol="0">
            <a:spAutoFit/>
          </a:bodyPr>
          <a:lstStyle/>
          <a:p>
            <a:pPr algn="just"/>
            <a:r>
              <a:rPr lang="zh-CN" altLang="en-US" b="1" dirty="0"/>
              <a:t>实验结果：</a:t>
            </a:r>
            <a:endParaRPr lang="en-US" altLang="zh-CN" b="1" dirty="0"/>
          </a:p>
        </p:txBody>
      </p:sp>
      <p:pic>
        <p:nvPicPr>
          <p:cNvPr id="10" name="图片 9">
            <a:extLst>
              <a:ext uri="{FF2B5EF4-FFF2-40B4-BE49-F238E27FC236}">
                <a16:creationId xmlns:a16="http://schemas.microsoft.com/office/drawing/2014/main" id="{E75B5787-BEAA-DA26-2223-65D571435D99}"/>
              </a:ext>
            </a:extLst>
          </p:cNvPr>
          <p:cNvPicPr>
            <a:picLocks noChangeAspect="1"/>
          </p:cNvPicPr>
          <p:nvPr/>
        </p:nvPicPr>
        <p:blipFill rotWithShape="1">
          <a:blip r:embed="rId3"/>
          <a:srcRect b="25185"/>
          <a:stretch/>
        </p:blipFill>
        <p:spPr bwMode="auto">
          <a:xfrm>
            <a:off x="467736" y="2768646"/>
            <a:ext cx="5904398" cy="2369374"/>
          </a:xfrm>
          <a:prstGeom prst="rect">
            <a:avLst/>
          </a:prstGeom>
          <a:ln>
            <a:noFill/>
          </a:ln>
          <a:extLst>
            <a:ext uri="{53640926-AAD7-44D8-BBD7-CCE9431645EC}">
              <a14:shadowObscured xmlns:a14="http://schemas.microsoft.com/office/drawing/2010/main"/>
            </a:ext>
          </a:extLst>
        </p:spPr>
      </p:pic>
      <p:sp>
        <p:nvSpPr>
          <p:cNvPr id="11" name="文本框 10">
            <a:extLst>
              <a:ext uri="{FF2B5EF4-FFF2-40B4-BE49-F238E27FC236}">
                <a16:creationId xmlns:a16="http://schemas.microsoft.com/office/drawing/2014/main" id="{486A155A-AEB4-9090-F679-7EEC048190C6}"/>
              </a:ext>
            </a:extLst>
          </p:cNvPr>
          <p:cNvSpPr txBox="1"/>
          <p:nvPr/>
        </p:nvSpPr>
        <p:spPr>
          <a:xfrm>
            <a:off x="6840392" y="2768646"/>
            <a:ext cx="4317135" cy="1754326"/>
          </a:xfrm>
          <a:prstGeom prst="rect">
            <a:avLst/>
          </a:prstGeom>
          <a:noFill/>
        </p:spPr>
        <p:txBody>
          <a:bodyPr wrap="square" rtlCol="0">
            <a:spAutoFit/>
          </a:bodyPr>
          <a:lstStyle/>
          <a:p>
            <a:pPr algn="just"/>
            <a:r>
              <a:rPr lang="zh-CN" altLang="en-US" b="1" dirty="0"/>
              <a:t>结果分析：</a:t>
            </a:r>
            <a:r>
              <a:rPr lang="en-US" altLang="zh-CN" sz="1800" kern="100" dirty="0">
                <a:effectLst/>
                <a:latin typeface="宋体" panose="02010600030101010101" pitchFamily="2" charset="-122"/>
                <a:cs typeface="Times New Roman" panose="02020603050405020304" pitchFamily="18" charset="0"/>
              </a:rPr>
              <a:t>client</a:t>
            </a:r>
            <a:r>
              <a:rPr lang="zh-CN" altLang="zh-CN" sz="1800" kern="100" dirty="0">
                <a:effectLst/>
                <a:ea typeface="宋体" panose="02010600030101010101" pitchFamily="2" charset="-122"/>
                <a:cs typeface="Times New Roman" panose="02020603050405020304" pitchFamily="18" charset="0"/>
              </a:rPr>
              <a:t>会首先向</a:t>
            </a:r>
            <a:r>
              <a:rPr lang="en-US" altLang="zh-CN" sz="1800" kern="100" dirty="0">
                <a:effectLst/>
                <a:ea typeface="宋体" panose="02010600030101010101" pitchFamily="2" charset="-122"/>
                <a:cs typeface="Times New Roman" panose="02020603050405020304" pitchFamily="18" charset="0"/>
              </a:rPr>
              <a:t>msg</a:t>
            </a:r>
            <a:r>
              <a:rPr lang="zh-CN" altLang="zh-CN" sz="1800" kern="100" dirty="0">
                <a:effectLst/>
                <a:ea typeface="宋体" panose="02010600030101010101" pitchFamily="2" charset="-122"/>
                <a:cs typeface="Times New Roman" panose="02020603050405020304" pitchFamily="18" charset="0"/>
              </a:rPr>
              <a:t>缓冲队列写入自己的</a:t>
            </a:r>
            <a:r>
              <a:rPr lang="en-US" altLang="zh-CN" sz="1800" kern="100" dirty="0" err="1">
                <a:effectLst/>
                <a:ea typeface="宋体" panose="02010600030101010101" pitchFamily="2" charset="-122"/>
                <a:cs typeface="Times New Roman" panose="02020603050405020304" pitchFamily="18" charset="0"/>
              </a:rPr>
              <a:t>pid</a:t>
            </a:r>
            <a:r>
              <a:rPr lang="zh-CN" altLang="zh-CN" sz="1800" kern="100" dirty="0">
                <a:effectLst/>
                <a:ea typeface="宋体" panose="02010600030101010101" pitchFamily="2" charset="-122"/>
                <a:cs typeface="Times New Roman" panose="02020603050405020304" pitchFamily="18" charset="0"/>
              </a:rPr>
              <a:t>，</a:t>
            </a:r>
            <a:r>
              <a:rPr lang="en-US" altLang="zh-CN" sz="1800" kern="100" dirty="0">
                <a:effectLst/>
                <a:ea typeface="宋体" panose="02010600030101010101" pitchFamily="2" charset="-122"/>
                <a:cs typeface="Times New Roman" panose="02020603050405020304" pitchFamily="18" charset="0"/>
              </a:rPr>
              <a:t>server</a:t>
            </a:r>
            <a:r>
              <a:rPr lang="zh-CN" altLang="zh-CN" sz="1800" kern="100" dirty="0">
                <a:effectLst/>
                <a:ea typeface="宋体" panose="02010600030101010101" pitchFamily="2" charset="-122"/>
                <a:cs typeface="Times New Roman" panose="02020603050405020304" pitchFamily="18" charset="0"/>
              </a:rPr>
              <a:t>进程会在读取到</a:t>
            </a:r>
            <a:r>
              <a:rPr lang="en-US" altLang="zh-CN" sz="1800" kern="100" dirty="0">
                <a:effectLst/>
                <a:ea typeface="宋体" panose="02010600030101010101" pitchFamily="2" charset="-122"/>
                <a:cs typeface="Times New Roman" panose="02020603050405020304" pitchFamily="18" charset="0"/>
              </a:rPr>
              <a:t>client</a:t>
            </a:r>
            <a:r>
              <a:rPr lang="zh-CN" altLang="zh-CN" sz="1800" kern="100" dirty="0">
                <a:effectLst/>
                <a:ea typeface="宋体" panose="02010600030101010101" pitchFamily="2" charset="-122"/>
                <a:cs typeface="Times New Roman" panose="02020603050405020304" pitchFamily="18" charset="0"/>
              </a:rPr>
              <a:t>写入</a:t>
            </a:r>
            <a:r>
              <a:rPr lang="en-US" altLang="zh-CN" sz="1800" kern="100" dirty="0">
                <a:effectLst/>
                <a:ea typeface="宋体" panose="02010600030101010101" pitchFamily="2" charset="-122"/>
                <a:cs typeface="Times New Roman" panose="02020603050405020304" pitchFamily="18" charset="0"/>
              </a:rPr>
              <a:t>msg</a:t>
            </a:r>
            <a:r>
              <a:rPr lang="zh-CN" altLang="zh-CN" sz="1800" kern="100" dirty="0">
                <a:effectLst/>
                <a:ea typeface="宋体" panose="02010600030101010101" pitchFamily="2" charset="-122"/>
                <a:cs typeface="Times New Roman" panose="02020603050405020304" pitchFamily="18" charset="0"/>
              </a:rPr>
              <a:t>缓冲队列中的信息（即</a:t>
            </a:r>
            <a:r>
              <a:rPr lang="en-US" altLang="zh-CN" sz="1800" kern="100" dirty="0" err="1">
                <a:effectLst/>
                <a:ea typeface="宋体" panose="02010600030101010101" pitchFamily="2" charset="-122"/>
                <a:cs typeface="Times New Roman" panose="02020603050405020304" pitchFamily="18" charset="0"/>
              </a:rPr>
              <a:t>client.pid</a:t>
            </a:r>
            <a:r>
              <a:rPr lang="zh-CN" altLang="zh-CN" sz="1800" kern="100" dirty="0">
                <a:effectLst/>
                <a:ea typeface="宋体" panose="02010600030101010101" pitchFamily="2" charset="-122"/>
                <a:cs typeface="Times New Roman" panose="02020603050405020304" pitchFamily="18" charset="0"/>
              </a:rPr>
              <a:t>）后输出相应语句，随后将自己的</a:t>
            </a:r>
            <a:r>
              <a:rPr lang="en-US" altLang="zh-CN" sz="1800" kern="100" dirty="0" err="1">
                <a:effectLst/>
                <a:ea typeface="宋体" panose="02010600030101010101" pitchFamily="2" charset="-122"/>
                <a:cs typeface="Times New Roman" panose="02020603050405020304" pitchFamily="18" charset="0"/>
              </a:rPr>
              <a:t>server.pid</a:t>
            </a:r>
            <a:r>
              <a:rPr lang="zh-CN" altLang="zh-CN" sz="1800" kern="100" dirty="0">
                <a:effectLst/>
                <a:ea typeface="宋体" panose="02010600030101010101" pitchFamily="2" charset="-122"/>
                <a:cs typeface="Times New Roman" panose="02020603050405020304" pitchFamily="18" charset="0"/>
              </a:rPr>
              <a:t>写入</a:t>
            </a:r>
            <a:r>
              <a:rPr lang="en-US" altLang="zh-CN" sz="1800" kern="100" dirty="0">
                <a:effectLst/>
                <a:ea typeface="宋体" panose="02010600030101010101" pitchFamily="2" charset="-122"/>
                <a:cs typeface="Times New Roman" panose="02020603050405020304" pitchFamily="18" charset="0"/>
              </a:rPr>
              <a:t>msg</a:t>
            </a:r>
            <a:r>
              <a:rPr lang="zh-CN" altLang="zh-CN" sz="1800" kern="100" dirty="0">
                <a:effectLst/>
                <a:ea typeface="宋体" panose="02010600030101010101" pitchFamily="2" charset="-122"/>
                <a:cs typeface="Times New Roman" panose="02020603050405020304" pitchFamily="18" charset="0"/>
              </a:rPr>
              <a:t>缓冲队列，</a:t>
            </a:r>
            <a:r>
              <a:rPr lang="en-US" altLang="zh-CN" sz="1800" kern="100" dirty="0">
                <a:effectLst/>
                <a:ea typeface="宋体" panose="02010600030101010101" pitchFamily="2" charset="-122"/>
                <a:cs typeface="Times New Roman" panose="02020603050405020304" pitchFamily="18" charset="0"/>
              </a:rPr>
              <a:t>client</a:t>
            </a:r>
            <a:r>
              <a:rPr lang="zh-CN" altLang="zh-CN" sz="1800" kern="100" dirty="0">
                <a:effectLst/>
                <a:ea typeface="宋体" panose="02010600030101010101" pitchFamily="2" charset="-122"/>
                <a:cs typeface="Times New Roman" panose="02020603050405020304" pitchFamily="18" charset="0"/>
              </a:rPr>
              <a:t>在读到</a:t>
            </a:r>
            <a:r>
              <a:rPr lang="en-US" altLang="zh-CN" sz="1800" kern="100" dirty="0" err="1">
                <a:effectLst/>
                <a:ea typeface="宋体" panose="02010600030101010101" pitchFamily="2" charset="-122"/>
                <a:cs typeface="Times New Roman" panose="02020603050405020304" pitchFamily="18" charset="0"/>
              </a:rPr>
              <a:t>server.pid</a:t>
            </a:r>
            <a:r>
              <a:rPr lang="zh-CN" altLang="zh-CN" sz="1800" kern="100" dirty="0">
                <a:effectLst/>
                <a:ea typeface="宋体" panose="02010600030101010101" pitchFamily="2" charset="-122"/>
                <a:cs typeface="Times New Roman" panose="02020603050405020304" pitchFamily="18" charset="0"/>
              </a:rPr>
              <a:t>后会输出相应语句。</a:t>
            </a:r>
            <a:endParaRPr lang="en-US" altLang="zh-CN" b="1" dirty="0"/>
          </a:p>
        </p:txBody>
      </p:sp>
    </p:spTree>
    <p:extLst>
      <p:ext uri="{BB962C8B-B14F-4D97-AF65-F5344CB8AC3E}">
        <p14:creationId xmlns:p14="http://schemas.microsoft.com/office/powerpoint/2010/main" val="17477062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E671C0C-5219-4689-AFF7-6794AEA961BF}"/>
              </a:ext>
            </a:extLst>
          </p:cNvPr>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实验内容</a:t>
            </a:r>
            <a:endParaRPr lang="en-US" altLang="zh-CN" sz="4000" dirty="0">
              <a:solidFill>
                <a:srgbClr val="003399"/>
              </a:solidFill>
              <a:latin typeface="黑体" panose="02010609060101010101" pitchFamily="49" charset="-122"/>
              <a:ea typeface="黑体" panose="02010609060101010101" pitchFamily="49" charset="-122"/>
            </a:endParaRPr>
          </a:p>
        </p:txBody>
      </p:sp>
      <p:grpSp>
        <p:nvGrpSpPr>
          <p:cNvPr id="5" name="组合 4">
            <a:extLst>
              <a:ext uri="{FF2B5EF4-FFF2-40B4-BE49-F238E27FC236}">
                <a16:creationId xmlns:a16="http://schemas.microsoft.com/office/drawing/2014/main" id="{03E58F5A-10D6-4682-A263-81362E8B3B19}"/>
              </a:ext>
            </a:extLst>
          </p:cNvPr>
          <p:cNvGrpSpPr/>
          <p:nvPr/>
        </p:nvGrpSpPr>
        <p:grpSpPr>
          <a:xfrm>
            <a:off x="320172" y="274706"/>
            <a:ext cx="540000" cy="540000"/>
            <a:chOff x="328496" y="364706"/>
            <a:chExt cx="540000" cy="540000"/>
          </a:xfrm>
        </p:grpSpPr>
        <p:sp>
          <p:nvSpPr>
            <p:cNvPr id="6" name="矩形 5">
              <a:extLst>
                <a:ext uri="{FF2B5EF4-FFF2-40B4-BE49-F238E27FC236}">
                  <a16:creationId xmlns:a16="http://schemas.microsoft.com/office/drawing/2014/main" id="{02E87390-9AC7-46E2-800A-E4392749AF42}"/>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59DE531D-8085-4D8B-9791-0F3F1D93B63F}"/>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39" name="文本框 38">
            <a:extLst>
              <a:ext uri="{FF2B5EF4-FFF2-40B4-BE49-F238E27FC236}">
                <a16:creationId xmlns:a16="http://schemas.microsoft.com/office/drawing/2014/main" id="{7B73A16A-1092-42A3-B6CE-7BA90226B239}"/>
              </a:ext>
            </a:extLst>
          </p:cNvPr>
          <p:cNvSpPr txBox="1"/>
          <p:nvPr/>
        </p:nvSpPr>
        <p:spPr>
          <a:xfrm>
            <a:off x="622591" y="999286"/>
            <a:ext cx="10946817" cy="562783"/>
          </a:xfrm>
          <a:prstGeom prst="rect">
            <a:avLst/>
          </a:prstGeom>
          <a:noFill/>
        </p:spPr>
        <p:txBody>
          <a:bodyPr wrap="square">
            <a:spAutoFit/>
          </a:bodyPr>
          <a:lstStyle/>
          <a:p>
            <a:pPr algn="just">
              <a:lnSpc>
                <a:spcPct val="200000"/>
              </a:lnSpc>
            </a:pPr>
            <a:r>
              <a:rPr lang="zh-CN" altLang="en-US" b="1" kern="100" dirty="0">
                <a:latin typeface="微软雅黑" panose="020B0503020204020204" pitchFamily="34" charset="-122"/>
                <a:ea typeface="微软雅黑" panose="020B0503020204020204" pitchFamily="34" charset="-122"/>
              </a:rPr>
              <a:t>实验</a:t>
            </a:r>
            <a:r>
              <a:rPr lang="en-US" altLang="zh-CN" b="1" kern="100" dirty="0">
                <a:latin typeface="微软雅黑" panose="020B0503020204020204" pitchFamily="34" charset="-122"/>
                <a:ea typeface="微软雅黑" panose="020B0503020204020204" pitchFamily="34" charset="-122"/>
              </a:rPr>
              <a:t>2</a:t>
            </a:r>
            <a:r>
              <a:rPr lang="zh-CN" altLang="en-US" b="1" kern="100" dirty="0">
                <a:latin typeface="微软雅黑" panose="020B0503020204020204" pitchFamily="34" charset="-122"/>
                <a:ea typeface="微软雅黑" panose="020B0503020204020204" pitchFamily="34" charset="-122"/>
              </a:rPr>
              <a:t>：使用共享存储区来实现两个进程之间的进程通信。</a:t>
            </a:r>
            <a:endParaRPr lang="en-US" altLang="zh-CN" b="1" kern="100" dirty="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246AD6AF-0F5B-4E14-391F-C65FB908087A}"/>
              </a:ext>
            </a:extLst>
          </p:cNvPr>
          <p:cNvSpPr txBox="1"/>
          <p:nvPr/>
        </p:nvSpPr>
        <p:spPr>
          <a:xfrm>
            <a:off x="711199" y="1911927"/>
            <a:ext cx="8044874" cy="2308324"/>
          </a:xfrm>
          <a:prstGeom prst="rect">
            <a:avLst/>
          </a:prstGeom>
          <a:noFill/>
        </p:spPr>
        <p:txBody>
          <a:bodyPr wrap="square" rtlCol="0">
            <a:spAutoFit/>
          </a:bodyPr>
          <a:lstStyle/>
          <a:p>
            <a:r>
              <a:rPr lang="zh-CN" altLang="en-US" b="1" dirty="0"/>
              <a:t>实验思路：</a:t>
            </a:r>
            <a:endParaRPr lang="en-US" altLang="zh-CN" b="1" dirty="0"/>
          </a:p>
          <a:p>
            <a:r>
              <a:rPr lang="en-US" altLang="zh-CN" dirty="0"/>
              <a:t>        </a:t>
            </a:r>
            <a:r>
              <a:rPr lang="zh-CN" altLang="en-US" dirty="0"/>
              <a:t>父进程创建一个共享存储区，子进程先向共享存储区写入内容，随后父进程输出该内容并说明已接收。</a:t>
            </a:r>
            <a:endParaRPr lang="en-US" altLang="zh-CN" dirty="0"/>
          </a:p>
          <a:p>
            <a:r>
              <a:rPr lang="zh-CN" altLang="en-US" dirty="0"/>
              <a:t>        创建共享存储区：</a:t>
            </a:r>
            <a:r>
              <a:rPr lang="en-US" altLang="zh-CN" dirty="0" err="1"/>
              <a:t>shmget</a:t>
            </a:r>
            <a:r>
              <a:rPr lang="en-US" altLang="zh-CN" dirty="0"/>
              <a:t>;</a:t>
            </a:r>
          </a:p>
          <a:p>
            <a:r>
              <a:rPr lang="en-US" altLang="zh-CN" dirty="0"/>
              <a:t>        </a:t>
            </a:r>
            <a:r>
              <a:rPr lang="zh-CN" altLang="en-US" dirty="0"/>
              <a:t>连接共享存储区：</a:t>
            </a:r>
            <a:r>
              <a:rPr lang="en-US" altLang="zh-CN" dirty="0" err="1"/>
              <a:t>shmat</a:t>
            </a:r>
            <a:r>
              <a:rPr lang="en-US" altLang="zh-CN" dirty="0"/>
              <a:t>;</a:t>
            </a:r>
          </a:p>
          <a:p>
            <a:r>
              <a:rPr lang="en-US" altLang="zh-CN" dirty="0"/>
              <a:t>        </a:t>
            </a:r>
            <a:r>
              <a:rPr lang="zh-CN" altLang="en-US" dirty="0"/>
              <a:t>写入共享存储区：</a:t>
            </a:r>
            <a:r>
              <a:rPr lang="en-US" altLang="zh-CN" dirty="0" err="1"/>
              <a:t>strcpy</a:t>
            </a:r>
            <a:r>
              <a:rPr lang="en-US" altLang="zh-CN" dirty="0"/>
              <a:t>;</a:t>
            </a:r>
          </a:p>
          <a:p>
            <a:r>
              <a:rPr lang="en-US" altLang="zh-CN" dirty="0"/>
              <a:t>        </a:t>
            </a:r>
            <a:r>
              <a:rPr lang="zh-CN" altLang="en-US" dirty="0"/>
              <a:t>分离共享存储区：</a:t>
            </a:r>
            <a:r>
              <a:rPr lang="en-US" altLang="zh-CN" dirty="0" err="1"/>
              <a:t>shmdt</a:t>
            </a:r>
            <a:r>
              <a:rPr lang="en-US" altLang="zh-CN" dirty="0"/>
              <a:t>;</a:t>
            </a:r>
          </a:p>
          <a:p>
            <a:r>
              <a:rPr lang="en-US" altLang="zh-CN" dirty="0"/>
              <a:t>        </a:t>
            </a:r>
            <a:r>
              <a:rPr lang="zh-CN" altLang="en-US" dirty="0"/>
              <a:t>删除共享存储区：</a:t>
            </a:r>
            <a:r>
              <a:rPr lang="en-US" altLang="zh-CN" dirty="0" err="1"/>
              <a:t>shmctl</a:t>
            </a:r>
            <a:r>
              <a:rPr lang="en-US" altLang="zh-CN" dirty="0"/>
              <a:t>(id, IPC_RMID, 0);</a:t>
            </a:r>
            <a:r>
              <a:rPr lang="zh-CN" altLang="en-US" dirty="0"/>
              <a:t>    </a:t>
            </a:r>
            <a:endParaRPr lang="en-US" altLang="zh-CN" dirty="0"/>
          </a:p>
        </p:txBody>
      </p:sp>
    </p:spTree>
    <p:extLst>
      <p:ext uri="{BB962C8B-B14F-4D97-AF65-F5344CB8AC3E}">
        <p14:creationId xmlns:p14="http://schemas.microsoft.com/office/powerpoint/2010/main" val="3336691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E671C0C-5219-4689-AFF7-6794AEA961BF}"/>
              </a:ext>
            </a:extLst>
          </p:cNvPr>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实验内容</a:t>
            </a:r>
            <a:endParaRPr lang="en-US" altLang="zh-CN" sz="4000" dirty="0">
              <a:solidFill>
                <a:srgbClr val="003399"/>
              </a:solidFill>
              <a:latin typeface="黑体" panose="02010609060101010101" pitchFamily="49" charset="-122"/>
              <a:ea typeface="黑体" panose="02010609060101010101" pitchFamily="49" charset="-122"/>
            </a:endParaRPr>
          </a:p>
        </p:txBody>
      </p:sp>
      <p:grpSp>
        <p:nvGrpSpPr>
          <p:cNvPr id="5" name="组合 4">
            <a:extLst>
              <a:ext uri="{FF2B5EF4-FFF2-40B4-BE49-F238E27FC236}">
                <a16:creationId xmlns:a16="http://schemas.microsoft.com/office/drawing/2014/main" id="{03E58F5A-10D6-4682-A263-81362E8B3B19}"/>
              </a:ext>
            </a:extLst>
          </p:cNvPr>
          <p:cNvGrpSpPr/>
          <p:nvPr/>
        </p:nvGrpSpPr>
        <p:grpSpPr>
          <a:xfrm>
            <a:off x="320172" y="274706"/>
            <a:ext cx="540000" cy="540000"/>
            <a:chOff x="328496" y="364706"/>
            <a:chExt cx="540000" cy="540000"/>
          </a:xfrm>
        </p:grpSpPr>
        <p:sp>
          <p:nvSpPr>
            <p:cNvPr id="6" name="矩形 5">
              <a:extLst>
                <a:ext uri="{FF2B5EF4-FFF2-40B4-BE49-F238E27FC236}">
                  <a16:creationId xmlns:a16="http://schemas.microsoft.com/office/drawing/2014/main" id="{02E87390-9AC7-46E2-800A-E4392749AF42}"/>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59DE531D-8085-4D8B-9791-0F3F1D93B63F}"/>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39" name="文本框 38">
            <a:extLst>
              <a:ext uri="{FF2B5EF4-FFF2-40B4-BE49-F238E27FC236}">
                <a16:creationId xmlns:a16="http://schemas.microsoft.com/office/drawing/2014/main" id="{7B73A16A-1092-42A3-B6CE-7BA90226B239}"/>
              </a:ext>
            </a:extLst>
          </p:cNvPr>
          <p:cNvSpPr txBox="1"/>
          <p:nvPr/>
        </p:nvSpPr>
        <p:spPr>
          <a:xfrm>
            <a:off x="622591" y="999286"/>
            <a:ext cx="10946817" cy="562783"/>
          </a:xfrm>
          <a:prstGeom prst="rect">
            <a:avLst/>
          </a:prstGeom>
          <a:noFill/>
        </p:spPr>
        <p:txBody>
          <a:bodyPr wrap="square">
            <a:spAutoFit/>
          </a:bodyPr>
          <a:lstStyle/>
          <a:p>
            <a:pPr algn="just">
              <a:lnSpc>
                <a:spcPct val="200000"/>
              </a:lnSpc>
            </a:pPr>
            <a:r>
              <a:rPr lang="zh-CN" altLang="en-US" b="1" kern="100" dirty="0">
                <a:latin typeface="微软雅黑" panose="020B0503020204020204" pitchFamily="34" charset="-122"/>
                <a:ea typeface="微软雅黑" panose="020B0503020204020204" pitchFamily="34" charset="-122"/>
              </a:rPr>
              <a:t>实验</a:t>
            </a:r>
            <a:r>
              <a:rPr lang="en-US" altLang="zh-CN" b="1" kern="100" dirty="0">
                <a:latin typeface="微软雅黑" panose="020B0503020204020204" pitchFamily="34" charset="-122"/>
                <a:ea typeface="微软雅黑" panose="020B0503020204020204" pitchFamily="34" charset="-122"/>
              </a:rPr>
              <a:t>2</a:t>
            </a:r>
            <a:r>
              <a:rPr lang="zh-CN" altLang="en-US" b="1" kern="100" dirty="0">
                <a:latin typeface="微软雅黑" panose="020B0503020204020204" pitchFamily="34" charset="-122"/>
                <a:ea typeface="微软雅黑" panose="020B0503020204020204" pitchFamily="34" charset="-122"/>
              </a:rPr>
              <a:t>：使用共享存储区来实现两个进程之间的进程通信。</a:t>
            </a:r>
            <a:endParaRPr lang="en-US" altLang="zh-CN" b="1" kern="100" dirty="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246AD6AF-0F5B-4E14-391F-C65FB908087A}"/>
              </a:ext>
            </a:extLst>
          </p:cNvPr>
          <p:cNvSpPr txBox="1"/>
          <p:nvPr/>
        </p:nvSpPr>
        <p:spPr>
          <a:xfrm>
            <a:off x="680172" y="1788923"/>
            <a:ext cx="4252046" cy="4801314"/>
          </a:xfrm>
          <a:prstGeom prst="rect">
            <a:avLst/>
          </a:prstGeom>
          <a:noFill/>
        </p:spPr>
        <p:txBody>
          <a:bodyPr wrap="square" rtlCol="0">
            <a:spAutoFit/>
          </a:bodyPr>
          <a:lstStyle/>
          <a:p>
            <a:r>
              <a:rPr lang="zh-CN" altLang="en-US" b="1" dirty="0"/>
              <a:t>实验源代码：</a:t>
            </a:r>
            <a:endParaRPr lang="en-US" altLang="zh-CN" b="1" dirty="0"/>
          </a:p>
          <a:p>
            <a:pPr algn="just"/>
            <a:r>
              <a:rPr lang="en-US" altLang="zh-CN" sz="1800" kern="100" dirty="0">
                <a:effectLst/>
                <a:latin typeface="宋体" panose="02010600030101010101" pitchFamily="2" charset="-122"/>
                <a:ea typeface="宋体" panose="02010600030101010101" pitchFamily="2" charset="-122"/>
              </a:rPr>
              <a:t>#include&lt;stdio.h&gt;</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#include&lt;stdlib.h&gt;</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#include&lt;string.h&gt;</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#include&lt;unistd.h&gt;</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#include&lt;sys/wait.h&gt;</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#include&lt;sys/shm.h&gt;</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#define SHMKEY 318</a:t>
            </a:r>
          </a:p>
          <a:p>
            <a:pPr algn="just"/>
            <a:r>
              <a:rPr lang="en-US" altLang="zh-CN" sz="1800" kern="100" dirty="0">
                <a:effectLst/>
                <a:latin typeface="宋体" panose="02010600030101010101" pitchFamily="2" charset="-122"/>
                <a:ea typeface="宋体" panose="02010600030101010101" pitchFamily="2" charset="-122"/>
              </a:rPr>
              <a:t>int main(){</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int id;//</a:t>
            </a:r>
            <a:r>
              <a:rPr lang="zh-CN" altLang="zh-CN" sz="1800" kern="100" dirty="0">
                <a:effectLst/>
                <a:latin typeface="Times New Roman" panose="02020603050405020304" pitchFamily="18" charset="0"/>
                <a:ea typeface="宋体" panose="02010600030101010101" pitchFamily="2" charset="-122"/>
              </a:rPr>
              <a:t>共享内存标识符</a:t>
            </a:r>
          </a:p>
          <a:p>
            <a:pPr algn="just"/>
            <a:r>
              <a:rPr lang="en-US" altLang="zh-CN" sz="1800" kern="100" dirty="0">
                <a:effectLst/>
                <a:latin typeface="宋体" panose="02010600030101010101" pitchFamily="2" charset="-122"/>
                <a:ea typeface="宋体" panose="02010600030101010101" pitchFamily="2" charset="-122"/>
              </a:rPr>
              <a:t>    char *</a:t>
            </a:r>
            <a:r>
              <a:rPr lang="en-US" altLang="zh-CN" sz="1800" kern="100" dirty="0" err="1">
                <a:effectLst/>
                <a:latin typeface="宋体" panose="02010600030101010101" pitchFamily="2" charset="-122"/>
                <a:ea typeface="宋体" panose="02010600030101010101" pitchFamily="2" charset="-122"/>
              </a:rPr>
              <a:t>addr</a:t>
            </a:r>
            <a:r>
              <a:rPr lang="en-US" altLang="zh-CN" sz="1800" kern="100" dirty="0">
                <a:effectLst/>
                <a:latin typeface="宋体" panose="02010600030101010101" pitchFamily="2" charset="-122"/>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指向共享内存</a:t>
            </a:r>
          </a:p>
          <a:p>
            <a:pPr algn="just"/>
            <a:r>
              <a:rPr lang="en-US" altLang="zh-CN" sz="1800" kern="100" dirty="0">
                <a:effectLst/>
                <a:latin typeface="宋体" panose="02010600030101010101" pitchFamily="2" charset="-122"/>
                <a:ea typeface="宋体" panose="02010600030101010101" pitchFamily="2" charset="-122"/>
              </a:rPr>
              <a:t>    char message[512];</a:t>
            </a:r>
            <a:endParaRPr lang="zh-CN" altLang="zh-CN" sz="1800" kern="100" dirty="0">
              <a:effectLst/>
              <a:latin typeface="Times New Roman" panose="02020603050405020304" pitchFamily="18" charset="0"/>
              <a:ea typeface="宋体" panose="02010600030101010101" pitchFamily="2" charset="-122"/>
            </a:endParaRPr>
          </a:p>
          <a:p>
            <a:r>
              <a:rPr lang="en-US" altLang="zh-CN" sz="1800" kern="100" dirty="0">
                <a:effectLst/>
                <a:latin typeface="宋体" panose="02010600030101010101" pitchFamily="2" charset="-122"/>
                <a:cs typeface="Times New Roman" panose="02020603050405020304" pitchFamily="18" charset="0"/>
              </a:rPr>
              <a:t>    id=</a:t>
            </a:r>
            <a:r>
              <a:rPr lang="en-US" altLang="zh-CN" sz="1800" kern="100" dirty="0" err="1">
                <a:effectLst/>
                <a:latin typeface="宋体" panose="02010600030101010101" pitchFamily="2" charset="-122"/>
                <a:cs typeface="Times New Roman" panose="02020603050405020304" pitchFamily="18" charset="0"/>
              </a:rPr>
              <a:t>shmget</a:t>
            </a:r>
            <a:r>
              <a:rPr lang="en-US" altLang="zh-CN" sz="1800" kern="100" dirty="0">
                <a:effectLst/>
                <a:latin typeface="宋体" panose="02010600030101010101" pitchFamily="2" charset="-122"/>
                <a:cs typeface="Times New Roman" panose="02020603050405020304" pitchFamily="18" charset="0"/>
              </a:rPr>
              <a:t>(SHMKEY,512,0666|IPC_CREAT);//</a:t>
            </a:r>
            <a:r>
              <a:rPr lang="zh-CN" altLang="zh-CN" sz="1800" kern="100" dirty="0">
                <a:effectLst/>
                <a:ea typeface="宋体" panose="02010600030101010101" pitchFamily="2" charset="-122"/>
                <a:cs typeface="Times New Roman" panose="02020603050405020304" pitchFamily="18" charset="0"/>
              </a:rPr>
              <a:t>创建共享内存</a:t>
            </a:r>
            <a:endParaRPr lang="en-US" altLang="zh-CN" sz="1800" kern="100" dirty="0">
              <a:effectLst/>
              <a:ea typeface="宋体" panose="02010600030101010101" pitchFamily="2" charset="-122"/>
              <a:cs typeface="Times New Roman" panose="02020603050405020304" pitchFamily="18" charset="0"/>
            </a:endParaRPr>
          </a:p>
          <a:p>
            <a:pPr algn="just"/>
            <a:endParaRPr lang="zh-CN" altLang="zh-CN" sz="1800" kern="100" dirty="0">
              <a:effectLst/>
              <a:latin typeface="Times New Roman" panose="02020603050405020304" pitchFamily="18" charset="0"/>
              <a:ea typeface="宋体" panose="02010600030101010101" pitchFamily="2" charset="-122"/>
            </a:endParaRPr>
          </a:p>
        </p:txBody>
      </p:sp>
      <p:sp>
        <p:nvSpPr>
          <p:cNvPr id="3" name="文本框 2">
            <a:extLst>
              <a:ext uri="{FF2B5EF4-FFF2-40B4-BE49-F238E27FC236}">
                <a16:creationId xmlns:a16="http://schemas.microsoft.com/office/drawing/2014/main" id="{B5F3F13E-B13F-6D20-314A-B6C54A6C4EFF}"/>
              </a:ext>
            </a:extLst>
          </p:cNvPr>
          <p:cNvSpPr txBox="1"/>
          <p:nvPr/>
        </p:nvSpPr>
        <p:spPr>
          <a:xfrm>
            <a:off x="5141917" y="1788923"/>
            <a:ext cx="6507880" cy="5078313"/>
          </a:xfrm>
          <a:prstGeom prst="rect">
            <a:avLst/>
          </a:prstGeom>
          <a:noFill/>
        </p:spPr>
        <p:txBody>
          <a:bodyPr wrap="square" rtlCol="0">
            <a:spAutoFit/>
          </a:bodyPr>
          <a:lstStyle/>
          <a:p>
            <a:pPr algn="just"/>
            <a:r>
              <a:rPr lang="en-US" altLang="zh-CN" sz="1800" kern="100" dirty="0">
                <a:effectLst/>
                <a:latin typeface="宋体" panose="02010600030101010101" pitchFamily="2" charset="-122"/>
                <a:ea typeface="宋体" panose="02010600030101010101" pitchFamily="2" charset="-122"/>
              </a:rPr>
              <a:t>if(fork()==0){//</a:t>
            </a:r>
            <a:r>
              <a:rPr lang="zh-CN" altLang="zh-CN" sz="1800" kern="100" dirty="0">
                <a:effectLst/>
                <a:latin typeface="Times New Roman" panose="02020603050405020304" pitchFamily="18" charset="0"/>
                <a:ea typeface="宋体" panose="02010600030101010101" pitchFamily="2" charset="-122"/>
              </a:rPr>
              <a:t>子进程</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sprintf</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message,"%d</a:t>
            </a:r>
            <a:r>
              <a:rPr lang="en-US" altLang="zh-CN" sz="1800" kern="100" dirty="0">
                <a:effectLst/>
                <a:latin typeface="宋体" panose="02010600030101010101" pitchFamily="2" charset="-122"/>
                <a:ea typeface="宋体" panose="02010600030101010101" pitchFamily="2" charset="-122"/>
              </a:rPr>
              <a:t> wrote to parent",</a:t>
            </a:r>
            <a:r>
              <a:rPr lang="en-US" altLang="zh-CN" sz="1800" kern="100" dirty="0" err="1">
                <a:effectLst/>
                <a:latin typeface="宋体" panose="02010600030101010101" pitchFamily="2" charset="-122"/>
                <a:ea typeface="宋体" panose="02010600030101010101" pitchFamily="2" charset="-122"/>
              </a:rPr>
              <a:t>getpid</a:t>
            </a:r>
            <a:r>
              <a:rPr lang="en-US" altLang="zh-CN" sz="1800" kern="100" dirty="0">
                <a:effectLst/>
                <a:latin typeface="宋体" panose="02010600030101010101" pitchFamily="2" charset="-122"/>
                <a:ea typeface="宋体" panose="02010600030101010101" pitchFamily="2" charset="-122"/>
              </a:rPr>
              <a:t>());</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printf</a:t>
            </a:r>
            <a:r>
              <a:rPr lang="en-US" altLang="zh-CN" sz="1800" kern="100" dirty="0">
                <a:effectLst/>
                <a:latin typeface="宋体" panose="02010600030101010101" pitchFamily="2" charset="-122"/>
                <a:ea typeface="宋体" panose="02010600030101010101" pitchFamily="2" charset="-122"/>
              </a:rPr>
              <a:t>("%s\</a:t>
            </a:r>
            <a:r>
              <a:rPr lang="en-US" altLang="zh-CN" sz="1800" kern="100" dirty="0" err="1">
                <a:effectLst/>
                <a:latin typeface="宋体" panose="02010600030101010101" pitchFamily="2" charset="-122"/>
                <a:ea typeface="宋体" panose="02010600030101010101" pitchFamily="2" charset="-122"/>
              </a:rPr>
              <a:t>n",message</a:t>
            </a:r>
            <a:r>
              <a:rPr lang="en-US" altLang="zh-CN" sz="1800" kern="100" dirty="0">
                <a:effectLst/>
                <a:latin typeface="宋体" panose="02010600030101010101" pitchFamily="2" charset="-122"/>
                <a:ea typeface="宋体" panose="02010600030101010101" pitchFamily="2" charset="-122"/>
              </a:rPr>
              <a:t>);</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addr</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shmat</a:t>
            </a:r>
            <a:r>
              <a:rPr lang="en-US" altLang="zh-CN" sz="1800" kern="100" dirty="0">
                <a:effectLst/>
                <a:latin typeface="宋体" panose="02010600030101010101" pitchFamily="2" charset="-122"/>
                <a:ea typeface="宋体" panose="02010600030101010101" pitchFamily="2" charset="-122"/>
              </a:rPr>
              <a:t>(id,0,0);//</a:t>
            </a:r>
            <a:r>
              <a:rPr lang="zh-CN" altLang="zh-CN" sz="1800" kern="100" dirty="0">
                <a:effectLst/>
                <a:latin typeface="Times New Roman" panose="02020603050405020304" pitchFamily="18" charset="0"/>
                <a:ea typeface="宋体" panose="02010600030101010101" pitchFamily="2" charset="-122"/>
              </a:rPr>
              <a:t>将共享内存连接到当前进程的地址空间</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strcpy</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addr,message</a:t>
            </a:r>
            <a:r>
              <a:rPr lang="en-US" altLang="zh-CN" sz="1800" kern="100" dirty="0">
                <a:effectLst/>
                <a:latin typeface="宋体" panose="02010600030101010101" pitchFamily="2" charset="-122"/>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将内容放入共享内存</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shmdt</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addr</a:t>
            </a:r>
            <a:r>
              <a:rPr lang="en-US" altLang="zh-CN" sz="1800" kern="100" dirty="0">
                <a:effectLst/>
                <a:latin typeface="宋体" panose="02010600030101010101" pitchFamily="2" charset="-122"/>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将共享内存从当前进程中分离</a:t>
            </a:r>
          </a:p>
          <a:p>
            <a:pPr algn="just"/>
            <a:r>
              <a:rPr lang="en-US" altLang="zh-CN" sz="1800" kern="100" dirty="0">
                <a:effectLst/>
                <a:latin typeface="宋体" panose="02010600030101010101" pitchFamily="2" charset="-122"/>
                <a:ea typeface="宋体" panose="02010600030101010101" pitchFamily="2" charset="-122"/>
              </a:rPr>
              <a:t>     }else{</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wait(NULL);//</a:t>
            </a:r>
            <a:r>
              <a:rPr lang="zh-CN" altLang="zh-CN" sz="1800" kern="100" dirty="0">
                <a:effectLst/>
                <a:latin typeface="Times New Roman" panose="02020603050405020304" pitchFamily="18" charset="0"/>
                <a:ea typeface="宋体" panose="02010600030101010101" pitchFamily="2" charset="-122"/>
              </a:rPr>
              <a:t>等待子进程执行完成</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addr</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shmat</a:t>
            </a:r>
            <a:r>
              <a:rPr lang="en-US" altLang="zh-CN" sz="1800" kern="100" dirty="0">
                <a:effectLst/>
                <a:latin typeface="宋体" panose="02010600030101010101" pitchFamily="2" charset="-122"/>
                <a:ea typeface="宋体" panose="02010600030101010101" pitchFamily="2" charset="-122"/>
              </a:rPr>
              <a:t>(id,0,0);//</a:t>
            </a:r>
            <a:r>
              <a:rPr lang="zh-CN" altLang="zh-CN" sz="1800" kern="100" dirty="0">
                <a:effectLst/>
                <a:latin typeface="Times New Roman" panose="02020603050405020304" pitchFamily="18" charset="0"/>
                <a:ea typeface="宋体" panose="02010600030101010101" pitchFamily="2" charset="-122"/>
              </a:rPr>
              <a:t>将共享内存连接到当前进程的地址空间</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printf</a:t>
            </a:r>
            <a:r>
              <a:rPr lang="en-US" altLang="zh-CN" sz="1800" kern="100" dirty="0">
                <a:effectLst/>
                <a:latin typeface="宋体" panose="02010600030101010101" pitchFamily="2" charset="-122"/>
                <a:ea typeface="宋体" panose="02010600030101010101" pitchFamily="2" charset="-122"/>
              </a:rPr>
              <a:t>("%s\n",</a:t>
            </a:r>
            <a:r>
              <a:rPr lang="en-US" altLang="zh-CN" sz="1800" kern="100" dirty="0" err="1">
                <a:effectLst/>
                <a:latin typeface="宋体" panose="02010600030101010101" pitchFamily="2" charset="-122"/>
                <a:ea typeface="宋体" panose="02010600030101010101" pitchFamily="2" charset="-122"/>
              </a:rPr>
              <a:t>addr</a:t>
            </a:r>
            <a:r>
              <a:rPr lang="en-US" altLang="zh-CN" sz="1800" kern="100" dirty="0">
                <a:effectLst/>
                <a:latin typeface="宋体" panose="02010600030101010101" pitchFamily="2" charset="-122"/>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将共享内存中的内容输出</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printf</a:t>
            </a:r>
            <a:r>
              <a:rPr lang="en-US" altLang="zh-CN" sz="1800" kern="100" dirty="0">
                <a:effectLst/>
                <a:latin typeface="宋体" panose="02010600030101010101" pitchFamily="2" charset="-122"/>
                <a:ea typeface="宋体" panose="02010600030101010101" pitchFamily="2" charset="-122"/>
              </a:rPr>
              <a:t>("parent copy.\n");</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shmdt</a:t>
            </a:r>
            <a:r>
              <a:rPr lang="en-US" altLang="zh-CN" sz="1800" kern="100" dirty="0">
                <a:effectLst/>
                <a:latin typeface="宋体" panose="02010600030101010101" pitchFamily="2" charset="-122"/>
                <a:ea typeface="宋体" panose="02010600030101010101" pitchFamily="2" charset="-122"/>
              </a:rPr>
              <a:t>(</a:t>
            </a:r>
            <a:r>
              <a:rPr lang="en-US" altLang="zh-CN" sz="1800" kern="100" dirty="0" err="1">
                <a:effectLst/>
                <a:latin typeface="宋体" panose="02010600030101010101" pitchFamily="2" charset="-122"/>
                <a:ea typeface="宋体" panose="02010600030101010101" pitchFamily="2" charset="-122"/>
              </a:rPr>
              <a:t>addr</a:t>
            </a:r>
            <a:r>
              <a:rPr lang="en-US" altLang="zh-CN" sz="1800" kern="100" dirty="0">
                <a:effectLst/>
                <a:latin typeface="宋体" panose="02010600030101010101" pitchFamily="2" charset="-122"/>
                <a:ea typeface="宋体" panose="02010600030101010101" pitchFamily="2" charset="-122"/>
              </a:rPr>
              <a:t>);//</a:t>
            </a:r>
            <a:r>
              <a:rPr lang="zh-CN" altLang="zh-CN" sz="1800" kern="100" dirty="0">
                <a:effectLst/>
                <a:latin typeface="Times New Roman" panose="02020603050405020304" pitchFamily="18" charset="0"/>
                <a:ea typeface="宋体" panose="02010600030101010101" pitchFamily="2" charset="-122"/>
              </a:rPr>
              <a:t>将共享内存从当前进程中分离</a:t>
            </a:r>
          </a:p>
          <a:p>
            <a:pPr algn="just"/>
            <a:r>
              <a:rPr lang="en-US" altLang="zh-CN" sz="1800" kern="100" dirty="0">
                <a:effectLst/>
                <a:latin typeface="宋体" panose="02010600030101010101" pitchFamily="2" charset="-122"/>
                <a:ea typeface="宋体" panose="02010600030101010101" pitchFamily="2" charset="-122"/>
              </a:rPr>
              <a:t>        </a:t>
            </a:r>
            <a:r>
              <a:rPr lang="en-US" altLang="zh-CN" sz="1800" kern="100" dirty="0" err="1">
                <a:effectLst/>
                <a:latin typeface="宋体" panose="02010600030101010101" pitchFamily="2" charset="-122"/>
                <a:ea typeface="宋体" panose="02010600030101010101" pitchFamily="2" charset="-122"/>
              </a:rPr>
              <a:t>shmctl</a:t>
            </a:r>
            <a:r>
              <a:rPr lang="en-US" altLang="zh-CN" sz="1800" kern="100" dirty="0">
                <a:effectLst/>
                <a:latin typeface="宋体" panose="02010600030101010101" pitchFamily="2" charset="-122"/>
                <a:ea typeface="宋体" panose="02010600030101010101" pitchFamily="2" charset="-122"/>
              </a:rPr>
              <a:t>(id,IPC_RMID,0);//</a:t>
            </a:r>
            <a:r>
              <a:rPr lang="zh-CN" altLang="zh-CN" sz="1800" kern="100" dirty="0">
                <a:effectLst/>
                <a:latin typeface="Times New Roman" panose="02020603050405020304" pitchFamily="18" charset="0"/>
                <a:ea typeface="宋体" panose="02010600030101010101" pitchFamily="2" charset="-122"/>
              </a:rPr>
              <a:t>删除共享内存段</a:t>
            </a:r>
          </a:p>
          <a:p>
            <a:pPr algn="just"/>
            <a:r>
              <a:rPr lang="en-US" altLang="zh-CN" sz="1800" kern="100" dirty="0">
                <a:effectLst/>
                <a:latin typeface="宋体" panose="02010600030101010101" pitchFamily="2" charset="-122"/>
                <a:ea typeface="宋体" panose="02010600030101010101" pitchFamily="2" charset="-122"/>
              </a:rPr>
              <a:t>      }</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    return 0;</a:t>
            </a:r>
            <a:endParaRPr lang="zh-CN" altLang="zh-CN" sz="1800" kern="100" dirty="0">
              <a:effectLst/>
              <a:latin typeface="Times New Roman" panose="02020603050405020304" pitchFamily="18" charset="0"/>
              <a:ea typeface="宋体" panose="02010600030101010101" pitchFamily="2" charset="-122"/>
            </a:endParaRPr>
          </a:p>
          <a:p>
            <a:pPr algn="just"/>
            <a:r>
              <a:rPr lang="en-US" altLang="zh-CN" sz="1800" kern="100" dirty="0">
                <a:effectLst/>
                <a:latin typeface="宋体" panose="02010600030101010101" pitchFamily="2" charset="-122"/>
                <a:ea typeface="宋体" panose="02010600030101010101" pitchFamily="2" charset="-122"/>
              </a:rPr>
              <a:t>}</a:t>
            </a:r>
            <a:endParaRPr lang="zh-CN" altLang="zh-CN" sz="1800" kern="100" dirty="0">
              <a:effectLst/>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711959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E671C0C-5219-4689-AFF7-6794AEA961BF}"/>
              </a:ext>
            </a:extLst>
          </p:cNvPr>
          <p:cNvSpPr txBox="1"/>
          <p:nvPr/>
        </p:nvSpPr>
        <p:spPr>
          <a:xfrm flipH="1">
            <a:off x="947464" y="131011"/>
            <a:ext cx="2936377" cy="707886"/>
          </a:xfrm>
          <a:prstGeom prst="rect">
            <a:avLst/>
          </a:prstGeom>
          <a:noFill/>
        </p:spPr>
        <p:txBody>
          <a:bodyPr wrap="square" rtlCol="0">
            <a:spAutoFit/>
          </a:bodyPr>
          <a:lstStyle/>
          <a:p>
            <a:r>
              <a:rPr lang="zh-CN" altLang="en-US" sz="4000" dirty="0">
                <a:solidFill>
                  <a:srgbClr val="003399"/>
                </a:solidFill>
                <a:latin typeface="黑体" panose="02010609060101010101" pitchFamily="49" charset="-122"/>
                <a:ea typeface="黑体" panose="02010609060101010101" pitchFamily="49" charset="-122"/>
              </a:rPr>
              <a:t>实验内容</a:t>
            </a:r>
            <a:endParaRPr lang="en-US" altLang="zh-CN" sz="4000" dirty="0">
              <a:solidFill>
                <a:srgbClr val="003399"/>
              </a:solidFill>
              <a:latin typeface="黑体" panose="02010609060101010101" pitchFamily="49" charset="-122"/>
              <a:ea typeface="黑体" panose="02010609060101010101" pitchFamily="49" charset="-122"/>
            </a:endParaRPr>
          </a:p>
        </p:txBody>
      </p:sp>
      <p:grpSp>
        <p:nvGrpSpPr>
          <p:cNvPr id="5" name="组合 4">
            <a:extLst>
              <a:ext uri="{FF2B5EF4-FFF2-40B4-BE49-F238E27FC236}">
                <a16:creationId xmlns:a16="http://schemas.microsoft.com/office/drawing/2014/main" id="{03E58F5A-10D6-4682-A263-81362E8B3B19}"/>
              </a:ext>
            </a:extLst>
          </p:cNvPr>
          <p:cNvGrpSpPr/>
          <p:nvPr/>
        </p:nvGrpSpPr>
        <p:grpSpPr>
          <a:xfrm>
            <a:off x="320172" y="274706"/>
            <a:ext cx="540000" cy="540000"/>
            <a:chOff x="328496" y="364706"/>
            <a:chExt cx="540000" cy="540000"/>
          </a:xfrm>
        </p:grpSpPr>
        <p:sp>
          <p:nvSpPr>
            <p:cNvPr id="6" name="矩形 5">
              <a:extLst>
                <a:ext uri="{FF2B5EF4-FFF2-40B4-BE49-F238E27FC236}">
                  <a16:creationId xmlns:a16="http://schemas.microsoft.com/office/drawing/2014/main" id="{02E87390-9AC7-46E2-800A-E4392749AF42}"/>
                </a:ext>
              </a:extLst>
            </p:cNvPr>
            <p:cNvSpPr/>
            <p:nvPr/>
          </p:nvSpPr>
          <p:spPr>
            <a:xfrm>
              <a:off x="508496" y="544706"/>
              <a:ext cx="360000" cy="36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59DE531D-8085-4D8B-9791-0F3F1D93B63F}"/>
                </a:ext>
              </a:extLst>
            </p:cNvPr>
            <p:cNvSpPr/>
            <p:nvPr/>
          </p:nvSpPr>
          <p:spPr>
            <a:xfrm>
              <a:off x="328496" y="364706"/>
              <a:ext cx="180000" cy="180000"/>
            </a:xfrm>
            <a:prstGeom prst="rect">
              <a:avLst/>
            </a:prstGeom>
            <a:solidFill>
              <a:srgbClr val="0033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a:extLst>
              <a:ext uri="{FF2B5EF4-FFF2-40B4-BE49-F238E27FC236}">
                <a16:creationId xmlns:a16="http://schemas.microsoft.com/office/drawing/2014/main" id="{27113F68-9493-4939-8693-A1E210370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
        <p:nvSpPr>
          <p:cNvPr id="39" name="文本框 38">
            <a:extLst>
              <a:ext uri="{FF2B5EF4-FFF2-40B4-BE49-F238E27FC236}">
                <a16:creationId xmlns:a16="http://schemas.microsoft.com/office/drawing/2014/main" id="{7B73A16A-1092-42A3-B6CE-7BA90226B239}"/>
              </a:ext>
            </a:extLst>
          </p:cNvPr>
          <p:cNvSpPr txBox="1"/>
          <p:nvPr/>
        </p:nvSpPr>
        <p:spPr>
          <a:xfrm>
            <a:off x="622591" y="999286"/>
            <a:ext cx="10946817" cy="562783"/>
          </a:xfrm>
          <a:prstGeom prst="rect">
            <a:avLst/>
          </a:prstGeom>
          <a:noFill/>
        </p:spPr>
        <p:txBody>
          <a:bodyPr wrap="square">
            <a:spAutoFit/>
          </a:bodyPr>
          <a:lstStyle/>
          <a:p>
            <a:pPr algn="just">
              <a:lnSpc>
                <a:spcPct val="200000"/>
              </a:lnSpc>
            </a:pPr>
            <a:r>
              <a:rPr lang="zh-CN" altLang="en-US" b="1" kern="100" dirty="0">
                <a:latin typeface="微软雅黑" panose="020B0503020204020204" pitchFamily="34" charset="-122"/>
                <a:ea typeface="微软雅黑" panose="020B0503020204020204" pitchFamily="34" charset="-122"/>
              </a:rPr>
              <a:t>实验</a:t>
            </a:r>
            <a:r>
              <a:rPr lang="en-US" altLang="zh-CN" b="1" kern="100" dirty="0">
                <a:latin typeface="微软雅黑" panose="020B0503020204020204" pitchFamily="34" charset="-122"/>
                <a:ea typeface="微软雅黑" panose="020B0503020204020204" pitchFamily="34" charset="-122"/>
              </a:rPr>
              <a:t>2</a:t>
            </a:r>
            <a:r>
              <a:rPr lang="zh-CN" altLang="en-US" b="1" kern="100" dirty="0">
                <a:latin typeface="微软雅黑" panose="020B0503020204020204" pitchFamily="34" charset="-122"/>
                <a:ea typeface="微软雅黑" panose="020B0503020204020204" pitchFamily="34" charset="-122"/>
              </a:rPr>
              <a:t>：使用共享存储区来实现两个进程之间的进程通信。</a:t>
            </a:r>
            <a:endParaRPr lang="en-US" altLang="zh-CN" b="1" kern="1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D61D44F6-9378-5F45-C6F4-D6585B3AF031}"/>
              </a:ext>
            </a:extLst>
          </p:cNvPr>
          <p:cNvSpPr txBox="1"/>
          <p:nvPr/>
        </p:nvSpPr>
        <p:spPr>
          <a:xfrm>
            <a:off x="410155" y="2399314"/>
            <a:ext cx="4729019" cy="369332"/>
          </a:xfrm>
          <a:prstGeom prst="rect">
            <a:avLst/>
          </a:prstGeom>
          <a:noFill/>
        </p:spPr>
        <p:txBody>
          <a:bodyPr wrap="square" rtlCol="0">
            <a:spAutoFit/>
          </a:bodyPr>
          <a:lstStyle/>
          <a:p>
            <a:pPr algn="just"/>
            <a:r>
              <a:rPr lang="zh-CN" altLang="en-US" b="1" dirty="0"/>
              <a:t>实验结果：</a:t>
            </a:r>
            <a:endParaRPr lang="en-US" altLang="zh-CN" b="1" dirty="0"/>
          </a:p>
        </p:txBody>
      </p:sp>
      <p:pic>
        <p:nvPicPr>
          <p:cNvPr id="10" name="图片 9">
            <a:extLst>
              <a:ext uri="{FF2B5EF4-FFF2-40B4-BE49-F238E27FC236}">
                <a16:creationId xmlns:a16="http://schemas.microsoft.com/office/drawing/2014/main" id="{198BCBA1-2B59-4F25-FBC8-89E3C62FFA23}"/>
              </a:ext>
            </a:extLst>
          </p:cNvPr>
          <p:cNvPicPr>
            <a:picLocks noChangeAspect="1"/>
          </p:cNvPicPr>
          <p:nvPr/>
        </p:nvPicPr>
        <p:blipFill rotWithShape="1">
          <a:blip r:embed="rId3"/>
          <a:srcRect b="33659"/>
          <a:stretch/>
        </p:blipFill>
        <p:spPr bwMode="auto">
          <a:xfrm>
            <a:off x="410154" y="2768645"/>
            <a:ext cx="6046163" cy="2172809"/>
          </a:xfrm>
          <a:prstGeom prst="rect">
            <a:avLst/>
          </a:prstGeom>
          <a:ln>
            <a:noFill/>
          </a:ln>
          <a:extLst>
            <a:ext uri="{53640926-AAD7-44D8-BBD7-CCE9431645EC}">
              <a14:shadowObscured xmlns:a14="http://schemas.microsoft.com/office/drawing/2010/main"/>
            </a:ext>
          </a:extLst>
        </p:spPr>
      </p:pic>
      <p:sp>
        <p:nvSpPr>
          <p:cNvPr id="11" name="文本框 10">
            <a:extLst>
              <a:ext uri="{FF2B5EF4-FFF2-40B4-BE49-F238E27FC236}">
                <a16:creationId xmlns:a16="http://schemas.microsoft.com/office/drawing/2014/main" id="{5D39B736-5A4C-0ECC-02F7-67B1A1B241AA}"/>
              </a:ext>
            </a:extLst>
          </p:cNvPr>
          <p:cNvSpPr txBox="1"/>
          <p:nvPr/>
        </p:nvSpPr>
        <p:spPr>
          <a:xfrm>
            <a:off x="6840392" y="2768645"/>
            <a:ext cx="4317135" cy="1754326"/>
          </a:xfrm>
          <a:prstGeom prst="rect">
            <a:avLst/>
          </a:prstGeom>
          <a:noFill/>
        </p:spPr>
        <p:txBody>
          <a:bodyPr wrap="square" rtlCol="0">
            <a:spAutoFit/>
          </a:bodyPr>
          <a:lstStyle/>
          <a:p>
            <a:pPr algn="just"/>
            <a:r>
              <a:rPr lang="zh-CN" altLang="en-US" b="1" dirty="0"/>
              <a:t>结果分析：</a:t>
            </a:r>
            <a:r>
              <a:rPr lang="zh-CN" altLang="zh-CN" sz="1800" kern="100" dirty="0">
                <a:effectLst/>
                <a:latin typeface="Times New Roman" panose="02020603050405020304" pitchFamily="18" charset="0"/>
                <a:ea typeface="宋体" panose="02010600030101010101" pitchFamily="2" charset="-122"/>
              </a:rPr>
              <a:t>子进程连接到共享内存后写入信息，随后父进程在子进程结束后连接共享内存并读取到子进程写入的内容，父进程将该内容再次输出并输出</a:t>
            </a:r>
            <a:r>
              <a:rPr lang="en-US" altLang="zh-CN" sz="1800" kern="100" dirty="0">
                <a:effectLst/>
                <a:latin typeface="Times New Roman" panose="02020603050405020304" pitchFamily="18" charset="0"/>
                <a:ea typeface="宋体" panose="02010600030101010101" pitchFamily="2" charset="-122"/>
              </a:rPr>
              <a:t>parent copy</a:t>
            </a:r>
            <a:r>
              <a:rPr lang="zh-CN" altLang="zh-CN" sz="1800" kern="100" dirty="0">
                <a:effectLst/>
                <a:latin typeface="Times New Roman" panose="02020603050405020304" pitchFamily="18" charset="0"/>
                <a:ea typeface="宋体" panose="02010600030101010101" pitchFamily="2" charset="-122"/>
              </a:rPr>
              <a:t>表示成功接收子进程消息。</a:t>
            </a:r>
          </a:p>
          <a:p>
            <a:pPr algn="just"/>
            <a:endParaRPr lang="en-US" altLang="zh-CN" b="1" dirty="0"/>
          </a:p>
        </p:txBody>
      </p:sp>
    </p:spTree>
    <p:extLst>
      <p:ext uri="{BB962C8B-B14F-4D97-AF65-F5344CB8AC3E}">
        <p14:creationId xmlns:p14="http://schemas.microsoft.com/office/powerpoint/2010/main" val="3589176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23289F5E-4FE9-4EEC-9E2F-2B9374A6378D}"/>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WatercolorSponge/>
                    </a14:imgEffect>
                  </a14:imgLayer>
                </a14:imgProps>
              </a:ext>
              <a:ext uri="{28A0092B-C50C-407E-A947-70E740481C1C}">
                <a14:useLocalDpi xmlns:a14="http://schemas.microsoft.com/office/drawing/2010/main" val="0"/>
              </a:ext>
            </a:extLst>
          </a:blip>
          <a:srcRect t="27183" b="12781"/>
          <a:stretch/>
        </p:blipFill>
        <p:spPr>
          <a:xfrm>
            <a:off x="0" y="0"/>
            <a:ext cx="12192000" cy="4884516"/>
          </a:xfrm>
          <a:prstGeom prst="rect">
            <a:avLst/>
          </a:prstGeom>
        </p:spPr>
      </p:pic>
      <p:sp>
        <p:nvSpPr>
          <p:cNvPr id="6" name="矩形 5">
            <a:extLst>
              <a:ext uri="{FF2B5EF4-FFF2-40B4-BE49-F238E27FC236}">
                <a16:creationId xmlns:a16="http://schemas.microsoft.com/office/drawing/2014/main" id="{A5AB210F-E3F9-462A-92F2-0D41CD009B96}"/>
              </a:ext>
            </a:extLst>
          </p:cNvPr>
          <p:cNvSpPr/>
          <p:nvPr/>
        </p:nvSpPr>
        <p:spPr>
          <a:xfrm>
            <a:off x="0" y="2245489"/>
            <a:ext cx="12192000" cy="4612511"/>
          </a:xfrm>
          <a:prstGeom prst="rect">
            <a:avLst/>
          </a:prstGeom>
          <a:gradFill>
            <a:gsLst>
              <a:gs pos="36000">
                <a:srgbClr val="003399"/>
              </a:gs>
              <a:gs pos="0">
                <a:srgbClr val="003399">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B23CB17A-4BF6-4E6D-AA47-0EC37A36A905}"/>
              </a:ext>
            </a:extLst>
          </p:cNvPr>
          <p:cNvSpPr txBox="1"/>
          <p:nvPr/>
        </p:nvSpPr>
        <p:spPr>
          <a:xfrm>
            <a:off x="5080337" y="3591591"/>
            <a:ext cx="2031325" cy="1200329"/>
          </a:xfrm>
          <a:prstGeom prst="rect">
            <a:avLst/>
          </a:prstGeom>
          <a:noFill/>
        </p:spPr>
        <p:txBody>
          <a:bodyPr wrap="none" rtlCol="0">
            <a:spAutoFit/>
          </a:bodyPr>
          <a:lstStyle/>
          <a:p>
            <a:pPr algn="ctr"/>
            <a:r>
              <a:rPr lang="zh-CN" altLang="en-US" sz="7200" dirty="0">
                <a:solidFill>
                  <a:schemeClr val="bg1"/>
                </a:solidFill>
                <a:latin typeface="黑体" panose="02010609060101010101" pitchFamily="49" charset="-122"/>
                <a:ea typeface="黑体" panose="02010609060101010101" pitchFamily="49" charset="-122"/>
              </a:rPr>
              <a:t>谢谢</a:t>
            </a:r>
          </a:p>
        </p:txBody>
      </p:sp>
      <p:grpSp>
        <p:nvGrpSpPr>
          <p:cNvPr id="20" name="组合 19">
            <a:extLst>
              <a:ext uri="{FF2B5EF4-FFF2-40B4-BE49-F238E27FC236}">
                <a16:creationId xmlns:a16="http://schemas.microsoft.com/office/drawing/2014/main" id="{B627AB81-F1E3-463B-AEB9-E400CA290B4C}"/>
              </a:ext>
            </a:extLst>
          </p:cNvPr>
          <p:cNvGrpSpPr/>
          <p:nvPr/>
        </p:nvGrpSpPr>
        <p:grpSpPr>
          <a:xfrm rot="10800000">
            <a:off x="3002184" y="3477018"/>
            <a:ext cx="1180618" cy="791591"/>
            <a:chOff x="2053060" y="2660558"/>
            <a:chExt cx="1180618" cy="791591"/>
          </a:xfrm>
        </p:grpSpPr>
        <p:cxnSp>
          <p:nvCxnSpPr>
            <p:cNvPr id="18" name="直接连接符 17">
              <a:extLst>
                <a:ext uri="{FF2B5EF4-FFF2-40B4-BE49-F238E27FC236}">
                  <a16:creationId xmlns:a16="http://schemas.microsoft.com/office/drawing/2014/main" id="{E15CFA18-8B19-44B1-9D25-89E7911EBF64}"/>
                </a:ext>
              </a:extLst>
            </p:cNvPr>
            <p:cNvCxnSpPr>
              <a:cxnSpLocks/>
            </p:cNvCxnSpPr>
            <p:nvPr/>
          </p:nvCxnSpPr>
          <p:spPr>
            <a:xfrm>
              <a:off x="2053060" y="3428999"/>
              <a:ext cx="1180618"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AC55C66F-165E-42F6-A247-129D60CBAB6B}"/>
                </a:ext>
              </a:extLst>
            </p:cNvPr>
            <p:cNvCxnSpPr>
              <a:cxnSpLocks/>
            </p:cNvCxnSpPr>
            <p:nvPr/>
          </p:nvCxnSpPr>
          <p:spPr>
            <a:xfrm flipV="1">
              <a:off x="3210528" y="2660558"/>
              <a:ext cx="0" cy="79159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1" name="组合 20">
            <a:extLst>
              <a:ext uri="{FF2B5EF4-FFF2-40B4-BE49-F238E27FC236}">
                <a16:creationId xmlns:a16="http://schemas.microsoft.com/office/drawing/2014/main" id="{F77FF917-6DD9-442C-8D83-EEE0EF01D4A1}"/>
              </a:ext>
            </a:extLst>
          </p:cNvPr>
          <p:cNvGrpSpPr/>
          <p:nvPr/>
        </p:nvGrpSpPr>
        <p:grpSpPr>
          <a:xfrm>
            <a:off x="7986048" y="4092925"/>
            <a:ext cx="1180618" cy="791591"/>
            <a:chOff x="2053060" y="2660558"/>
            <a:chExt cx="1180618" cy="791591"/>
          </a:xfrm>
        </p:grpSpPr>
        <p:cxnSp>
          <p:nvCxnSpPr>
            <p:cNvPr id="22" name="直接连接符 21">
              <a:extLst>
                <a:ext uri="{FF2B5EF4-FFF2-40B4-BE49-F238E27FC236}">
                  <a16:creationId xmlns:a16="http://schemas.microsoft.com/office/drawing/2014/main" id="{62519773-4F5C-460E-B86D-674BA183F754}"/>
                </a:ext>
              </a:extLst>
            </p:cNvPr>
            <p:cNvCxnSpPr>
              <a:cxnSpLocks/>
            </p:cNvCxnSpPr>
            <p:nvPr/>
          </p:nvCxnSpPr>
          <p:spPr>
            <a:xfrm>
              <a:off x="2053060" y="3428999"/>
              <a:ext cx="1180618"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08ED4FDE-793E-4DE2-BBC5-AC413BA28628}"/>
                </a:ext>
              </a:extLst>
            </p:cNvPr>
            <p:cNvCxnSpPr>
              <a:cxnSpLocks/>
            </p:cNvCxnSpPr>
            <p:nvPr/>
          </p:nvCxnSpPr>
          <p:spPr>
            <a:xfrm flipV="1">
              <a:off x="3210528" y="2660558"/>
              <a:ext cx="0" cy="791591"/>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4" name="图片 13">
            <a:extLst>
              <a:ext uri="{FF2B5EF4-FFF2-40B4-BE49-F238E27FC236}">
                <a16:creationId xmlns:a16="http://schemas.microsoft.com/office/drawing/2014/main" id="{48A32477-4101-4767-A3B8-855FB23529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23676" y="228706"/>
            <a:ext cx="1952232" cy="586000"/>
          </a:xfrm>
          <a:prstGeom prst="rect">
            <a:avLst/>
          </a:prstGeom>
        </p:spPr>
      </p:pic>
    </p:spTree>
    <p:extLst>
      <p:ext uri="{BB962C8B-B14F-4D97-AF65-F5344CB8AC3E}">
        <p14:creationId xmlns:p14="http://schemas.microsoft.com/office/powerpoint/2010/main" val="169296738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1663</TotalTime>
  <Words>1143</Words>
  <Application>Microsoft Office PowerPoint</Application>
  <PresentationFormat>宽屏</PresentationFormat>
  <Paragraphs>117</Paragraphs>
  <Slides>9</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9</vt:i4>
      </vt:variant>
    </vt:vector>
  </HeadingPairs>
  <TitlesOfParts>
    <vt:vector size="17" baseType="lpstr">
      <vt:lpstr>等线</vt:lpstr>
      <vt:lpstr>等线 Light</vt:lpstr>
      <vt:lpstr>黑体</vt:lpstr>
      <vt:lpstr>宋体</vt:lpstr>
      <vt:lpstr>微软雅黑</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 RM</dc:creator>
  <cp:lastModifiedBy>万 志恒</cp:lastModifiedBy>
  <cp:revision>118</cp:revision>
  <dcterms:created xsi:type="dcterms:W3CDTF">2020-10-17T06:54:58Z</dcterms:created>
  <dcterms:modified xsi:type="dcterms:W3CDTF">2023-04-14T01:43:04Z</dcterms:modified>
</cp:coreProperties>
</file>

<file path=docProps/thumbnail.jpeg>
</file>